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54" r:id="rId2"/>
    <p:sldId id="258" r:id="rId3"/>
    <p:sldId id="260" r:id="rId4"/>
    <p:sldId id="421" r:id="rId5"/>
    <p:sldId id="344" r:id="rId6"/>
    <p:sldId id="262" r:id="rId7"/>
    <p:sldId id="423" r:id="rId8"/>
    <p:sldId id="422" r:id="rId9"/>
    <p:sldId id="424" r:id="rId10"/>
    <p:sldId id="425" r:id="rId11"/>
    <p:sldId id="426" r:id="rId12"/>
    <p:sldId id="427" r:id="rId13"/>
    <p:sldId id="428" r:id="rId14"/>
    <p:sldId id="372" r:id="rId15"/>
    <p:sldId id="402" r:id="rId16"/>
    <p:sldId id="315" r:id="rId17"/>
    <p:sldId id="317" r:id="rId18"/>
    <p:sldId id="266" r:id="rId19"/>
    <p:sldId id="267" r:id="rId20"/>
    <p:sldId id="268" r:id="rId21"/>
    <p:sldId id="271" r:id="rId22"/>
    <p:sldId id="272" r:id="rId23"/>
    <p:sldId id="269" r:id="rId24"/>
    <p:sldId id="270" r:id="rId25"/>
    <p:sldId id="319" r:id="rId26"/>
    <p:sldId id="405" r:id="rId27"/>
    <p:sldId id="328" r:id="rId28"/>
    <p:sldId id="275" r:id="rId29"/>
    <p:sldId id="276" r:id="rId30"/>
    <p:sldId id="277" r:id="rId31"/>
    <p:sldId id="353" r:id="rId32"/>
    <p:sldId id="398" r:id="rId33"/>
    <p:sldId id="399" r:id="rId34"/>
    <p:sldId id="400" r:id="rId35"/>
    <p:sldId id="401" r:id="rId36"/>
    <p:sldId id="290" r:id="rId37"/>
    <p:sldId id="288" r:id="rId38"/>
    <p:sldId id="289" r:id="rId39"/>
    <p:sldId id="394" r:id="rId40"/>
    <p:sldId id="395" r:id="rId41"/>
    <p:sldId id="396" r:id="rId42"/>
    <p:sldId id="397" r:id="rId43"/>
    <p:sldId id="420" r:id="rId44"/>
    <p:sldId id="419" r:id="rId45"/>
  </p:sldIdLst>
  <p:sldSz cx="12188825"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4"/>
            <p14:sldId id="258"/>
            <p14:sldId id="260"/>
            <p14:sldId id="421"/>
            <p14:sldId id="344"/>
            <p14:sldId id="262"/>
            <p14:sldId id="423"/>
            <p14:sldId id="422"/>
            <p14:sldId id="424"/>
            <p14:sldId id="425"/>
            <p14:sldId id="426"/>
            <p14:sldId id="427"/>
            <p14:sldId id="428"/>
            <p14:sldId id="372"/>
            <p14:sldId id="402"/>
            <p14:sldId id="315"/>
            <p14:sldId id="317"/>
            <p14:sldId id="266"/>
            <p14:sldId id="267"/>
            <p14:sldId id="268"/>
            <p14:sldId id="271"/>
            <p14:sldId id="272"/>
            <p14:sldId id="269"/>
            <p14:sldId id="270"/>
            <p14:sldId id="319"/>
            <p14:sldId id="405"/>
            <p14:sldId id="328"/>
            <p14:sldId id="275"/>
            <p14:sldId id="276"/>
            <p14:sldId id="277"/>
            <p14:sldId id="353"/>
            <p14:sldId id="398"/>
            <p14:sldId id="399"/>
            <p14:sldId id="400"/>
            <p14:sldId id="401"/>
            <p14:sldId id="290"/>
            <p14:sldId id="288"/>
            <p14:sldId id="289"/>
          </p14:sldIdLst>
        </p14:section>
        <p14:section name="Resources" id="{CD8381D1-5F0A-C446-B84F-524D84F3A30F}">
          <p14:sldIdLst>
            <p14:sldId id="394"/>
            <p14:sldId id="395"/>
            <p14:sldId id="396"/>
            <p14:sldId id="397"/>
            <p14:sldId id="420"/>
            <p14:sldId id="419"/>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5" autoAdjust="0"/>
    <p:restoredTop sz="68949" autoAdjust="0"/>
  </p:normalViewPr>
  <p:slideViewPr>
    <p:cSldViewPr snapToGrid="0">
      <p:cViewPr varScale="1">
        <p:scale>
          <a:sx n="72" d="100"/>
          <a:sy n="72" d="100"/>
        </p:scale>
        <p:origin x="656" y="200"/>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 1</c:v>
                </c:pt>
                <c:pt idx="1">
                  <c:v>Cat 2</c:v>
                </c:pt>
                <c:pt idx="2">
                  <c:v>Cat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Series 3</c:v>
                </c:pt>
              </c:strCache>
            </c:strRef>
          </c:tx>
          <c:invertIfNegative val="0"/>
          <c:cat>
            <c:strRef>
              <c:f>Sheet1!$A$2:$A$4</c:f>
              <c:strCache>
                <c:ptCount val="3"/>
                <c:pt idx="0">
                  <c:v>Cat 1</c:v>
                </c:pt>
                <c:pt idx="1">
                  <c:v>Cat 2</c:v>
                </c:pt>
                <c:pt idx="2">
                  <c:v>Cat 3</c:v>
                </c:pt>
              </c:strCache>
            </c:strRef>
          </c:cat>
          <c:val>
            <c:numRef>
              <c:f>Sheet1!$D$2:$D$4</c:f>
              <c:numCache>
                <c:formatCode>General</c:formatCode>
                <c:ptCount val="3"/>
                <c:pt idx="0">
                  <c:v>2.0</c:v>
                </c:pt>
                <c:pt idx="1">
                  <c:v>2.0</c:v>
                </c:pt>
                <c:pt idx="2">
                  <c:v>3.0</c:v>
                </c:pt>
              </c:numCache>
            </c:numRef>
          </c:val>
        </c:ser>
        <c:dLbls>
          <c:showLegendKey val="0"/>
          <c:showVal val="0"/>
          <c:showCatName val="0"/>
          <c:showSerName val="0"/>
          <c:showPercent val="0"/>
          <c:showBubbleSize val="0"/>
        </c:dLbls>
        <c:gapWidth val="150"/>
        <c:axId val="90633904"/>
        <c:axId val="90636112"/>
      </c:barChart>
      <c:catAx>
        <c:axId val="90633904"/>
        <c:scaling>
          <c:orientation val="minMax"/>
        </c:scaling>
        <c:delete val="0"/>
        <c:axPos val="b"/>
        <c:numFmt formatCode="General" sourceLinked="0"/>
        <c:majorTickMark val="none"/>
        <c:minorTickMark val="none"/>
        <c:tickLblPos val="nextTo"/>
        <c:crossAx val="90636112"/>
        <c:crosses val="autoZero"/>
        <c:auto val="1"/>
        <c:lblAlgn val="ctr"/>
        <c:lblOffset val="100"/>
        <c:noMultiLvlLbl val="0"/>
      </c:catAx>
      <c:valAx>
        <c:axId val="90636112"/>
        <c:scaling>
          <c:orientation val="minMax"/>
        </c:scaling>
        <c:delete val="0"/>
        <c:axPos val="l"/>
        <c:majorGridlines/>
        <c:numFmt formatCode="General" sourceLinked="1"/>
        <c:majorTickMark val="none"/>
        <c:minorTickMark val="none"/>
        <c:tickLblPos val="nextTo"/>
        <c:spPr>
          <a:ln>
            <a:noFill/>
          </a:ln>
        </c:spPr>
        <c:crossAx val="9063390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 1</c:v>
                </c:pt>
                <c:pt idx="1">
                  <c:v>Cat 2</c:v>
                </c:pt>
                <c:pt idx="2">
                  <c:v>Cat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Series 3</c:v>
                </c:pt>
              </c:strCache>
            </c:strRef>
          </c:tx>
          <c:invertIfNegative val="0"/>
          <c:cat>
            <c:strRef>
              <c:f>Sheet1!$A$2:$A$4</c:f>
              <c:strCache>
                <c:ptCount val="3"/>
                <c:pt idx="0">
                  <c:v>Cat 1</c:v>
                </c:pt>
                <c:pt idx="1">
                  <c:v>Cat 2</c:v>
                </c:pt>
                <c:pt idx="2">
                  <c:v>Cat 3</c:v>
                </c:pt>
              </c:strCache>
            </c:strRef>
          </c:cat>
          <c:val>
            <c:numRef>
              <c:f>Sheet1!$D$2:$D$4</c:f>
              <c:numCache>
                <c:formatCode>General</c:formatCode>
                <c:ptCount val="3"/>
                <c:pt idx="0">
                  <c:v>2.0</c:v>
                </c:pt>
                <c:pt idx="1">
                  <c:v>2.0</c:v>
                </c:pt>
                <c:pt idx="2">
                  <c:v>3.0</c:v>
                </c:pt>
              </c:numCache>
            </c:numRef>
          </c:val>
        </c:ser>
        <c:dLbls>
          <c:showLegendKey val="0"/>
          <c:showVal val="0"/>
          <c:showCatName val="0"/>
          <c:showSerName val="0"/>
          <c:showPercent val="0"/>
          <c:showBubbleSize val="0"/>
        </c:dLbls>
        <c:gapWidth val="150"/>
        <c:axId val="90748192"/>
        <c:axId val="90752320"/>
      </c:barChart>
      <c:catAx>
        <c:axId val="90748192"/>
        <c:scaling>
          <c:orientation val="minMax"/>
        </c:scaling>
        <c:delete val="0"/>
        <c:axPos val="b"/>
        <c:numFmt formatCode="General" sourceLinked="0"/>
        <c:majorTickMark val="none"/>
        <c:minorTickMark val="none"/>
        <c:tickLblPos val="nextTo"/>
        <c:crossAx val="90752320"/>
        <c:crosses val="autoZero"/>
        <c:auto val="1"/>
        <c:lblAlgn val="ctr"/>
        <c:lblOffset val="100"/>
        <c:noMultiLvlLbl val="0"/>
      </c:catAx>
      <c:valAx>
        <c:axId val="90752320"/>
        <c:scaling>
          <c:orientation val="minMax"/>
        </c:scaling>
        <c:delete val="0"/>
        <c:axPos val="l"/>
        <c:majorGridlines/>
        <c:numFmt formatCode="General" sourceLinked="1"/>
        <c:majorTickMark val="none"/>
        <c:minorTickMark val="none"/>
        <c:tickLblPos val="nextTo"/>
        <c:spPr>
          <a:ln>
            <a:noFill/>
          </a:ln>
        </c:spPr>
        <c:crossAx val="90748192"/>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11/11/17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slide can also be used as a </a:t>
            </a:r>
            <a:r>
              <a:rPr lang="en-US" b="1" dirty="0" smtClean="0"/>
              <a:t>Q and A slide</a:t>
            </a: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t>14</a:t>
            </a:fld>
            <a:endParaRPr lang="en-US" dirty="0"/>
          </a:p>
        </p:txBody>
      </p:sp>
    </p:spTree>
    <p:extLst>
      <p:ext uri="{BB962C8B-B14F-4D97-AF65-F5344CB8AC3E}">
        <p14:creationId xmlns:p14="http://schemas.microsoft.com/office/powerpoint/2010/main" val="191157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Log in to </a:t>
            </a:r>
            <a:r>
              <a:rPr lang="en-US" dirty="0" err="1" smtClean="0"/>
              <a:t>Media Manager</a:t>
            </a:r>
            <a:r>
              <a:rPr lang="en-US" dirty="0" smtClean="0"/>
              <a:t> (</a:t>
            </a:r>
            <a:r>
              <a:rPr lang="en-US" sz="1100" u="sng" kern="1200" dirty="0" smtClean="0">
                <a:solidFill>
                  <a:srgbClr val="000000"/>
                </a:solidFill>
                <a:latin typeface="+mn-lt"/>
                <a:ea typeface="+mn-ea"/>
                <a:cs typeface="+mn-cs"/>
              </a:rPr>
              <a:t>https://</a:t>
            </a:r>
            <a:r>
              <a:rPr lang="en-US" sz="1100" u="sng" kern="1200" dirty="0" err="1" smtClean="0">
                <a:solidFill>
                  <a:srgbClr val="000000"/>
                </a:solidFill>
                <a:latin typeface="+mn-lt"/>
                <a:ea typeface="+mn-ea"/>
                <a:cs typeface="+mn-cs"/>
              </a:rPr>
              <a:t>omm.us.oracle.com</a:t>
            </a:r>
            <a:r>
              <a:rPr lang="en-US" sz="1100" u="sng" kern="1200" dirty="0" smtClean="0">
                <a:solidFill>
                  <a:srgbClr val="000000"/>
                </a:solidFill>
                <a:latin typeface="+mn-lt"/>
                <a:ea typeface="+mn-ea"/>
                <a:cs typeface="+mn-cs"/>
              </a:rPr>
              <a:t>)</a:t>
            </a:r>
            <a:r>
              <a:rPr lang="en-US" dirty="0" smtClean="0"/>
              <a:t> using your SSO and select the </a:t>
            </a:r>
            <a:r>
              <a:rPr lang="en-US" dirty="0" smtClean="0">
                <a:latin typeface="Calibri" charset="0"/>
                <a:ea typeface="Calibri" charset="0"/>
                <a:cs typeface="Calibri" charset="0"/>
              </a:rPr>
              <a:t>ASSETS tab from </a:t>
            </a:r>
            <a:r>
              <a:rPr lang="en-US" dirty="0" smtClean="0"/>
              <a:t>the main top navigation bar. From there you can use the faceted navigation provided under the filter to go to: </a:t>
            </a:r>
            <a:r>
              <a:rPr lang="en-US" b="1" dirty="0" smtClean="0"/>
              <a:t>Photography &gt; Oracle Corporate Photography Collection &gt; Brand Photo Collection</a:t>
            </a:r>
            <a:r>
              <a:rPr lang="en-US" dirty="0" smtClean="0"/>
              <a:t>. </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Or</a:t>
            </a:r>
            <a:r>
              <a:rPr lang="en-US" b="0" baseline="0" dirty="0"/>
              <a:t> copy the URL below and paste into browser:</a:t>
            </a: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0" u="none" dirty="0"/>
              <a:t>https://omm.us.oracle.com:11443/otmm/ux-html/index.html?p=searchResults%2FBrand%2520Photo%2520Collection%253C%253CsavedSearch%253E%253E463%400x50xascxARTESIA.FIELD.ASSET%2520NAME%40Mw%253D%253D%40ZW5fVVM%253D%40Mg%253D%253D%40dW5kZWZpbmVk%40JTIyJTdCJTVDJTIyZmFjZXRzJTVDJTIyJTNBJTVCJTVEJTdEJTIy%40%2522%257B%257D%2522</a:t>
            </a:r>
          </a:p>
        </p:txBody>
      </p:sp>
      <p:sp>
        <p:nvSpPr>
          <p:cNvPr id="4" name="Slide Number Placeholder 3"/>
          <p:cNvSpPr>
            <a:spLocks noGrp="1"/>
          </p:cNvSpPr>
          <p:nvPr>
            <p:ph type="sldNum" sz="quarter" idx="10"/>
          </p:nvPr>
        </p:nvSpPr>
        <p:spPr/>
        <p:txBody>
          <a:bodyPr/>
          <a:lstStyle/>
          <a:p>
            <a:fld id="{8C72D9AE-7182-4680-8F79-479C4181FF08}" type="slidenum">
              <a:rPr lang="en-US" smtClean="0"/>
              <a:t>15</a:t>
            </a:fld>
            <a:endParaRPr lang="en-US" dirty="0"/>
          </a:p>
        </p:txBody>
      </p:sp>
    </p:spTree>
    <p:extLst>
      <p:ext uri="{BB962C8B-B14F-4D97-AF65-F5344CB8AC3E}">
        <p14:creationId xmlns:p14="http://schemas.microsoft.com/office/powerpoint/2010/main" val="203558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1" dirty="0" smtClean="0"/>
              <a:t>Announcement</a:t>
            </a:r>
            <a:r>
              <a:rPr lang="en-US" b="1" baseline="0" dirty="0" smtClean="0"/>
              <a:t> </a:t>
            </a:r>
            <a:r>
              <a:rPr lang="en-US" b="0" dirty="0" smtClean="0"/>
              <a:t>slide</a:t>
            </a:r>
            <a:r>
              <a:rPr lang="en-US" b="1" dirty="0" smtClean="0"/>
              <a:t> </a:t>
            </a:r>
            <a:r>
              <a:rPr lang="en-US" baseline="0" dirty="0" smtClean="0"/>
              <a:t>ideal for including a picture and partner or product logo with a brief title and subtitle or description.</a:t>
            </a:r>
          </a:p>
          <a:p>
            <a:endParaRPr lang="en-US" baseline="0" dirty="0" smtClean="0"/>
          </a:p>
          <a:p>
            <a:r>
              <a:rPr lang="en-US" dirty="0" smtClean="0"/>
              <a:t>To </a:t>
            </a:r>
            <a:r>
              <a:rPr lang="en-US" b="1" dirty="0" smtClean="0"/>
              <a:t>Replace the Picture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pPr marL="0" indent="0">
              <a:buNone/>
            </a:pPr>
            <a:endParaRPr lang="en-US" baseline="0" dirty="0" smtClean="0"/>
          </a:p>
          <a:p>
            <a:r>
              <a:rPr lang="en-US" dirty="0" smtClean="0"/>
              <a:t>To </a:t>
            </a:r>
            <a:r>
              <a:rPr lang="en-US" b="1" dirty="0" smtClean="0"/>
              <a:t>Replace the LOGO </a:t>
            </a:r>
            <a:r>
              <a:rPr lang="en-US" dirty="0" smtClean="0"/>
              <a:t>on this sample slide:</a:t>
            </a:r>
          </a:p>
          <a:p>
            <a:endParaRPr lang="en-US" b="1" dirty="0" smtClean="0"/>
          </a:p>
          <a:p>
            <a:r>
              <a:rPr lang="en-US" b="1" dirty="0" smtClean="0"/>
              <a:t>Right-click </a:t>
            </a:r>
            <a:r>
              <a:rPr lang="en-US" dirty="0" smtClean="0"/>
              <a:t>the sample LOGO and choose Change Picture. Navigate to the location where the new logo is stored, select desired logo</a:t>
            </a:r>
            <a:r>
              <a:rPr lang="en-US" baseline="0" dirty="0" smtClean="0"/>
              <a:t> file </a:t>
            </a:r>
            <a:r>
              <a:rPr lang="en-US" dirty="0" smtClean="0"/>
              <a:t>and click on the Open button to replace the sample</a:t>
            </a:r>
            <a:r>
              <a:rPr lang="en-US" baseline="0" dirty="0" smtClean="0"/>
              <a:t> logo.</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16</a:t>
            </a:fld>
            <a:endParaRPr lang="en-US" dirty="0"/>
          </a:p>
        </p:txBody>
      </p:sp>
    </p:spTree>
    <p:extLst>
      <p:ext uri="{BB962C8B-B14F-4D97-AF65-F5344CB8AC3E}">
        <p14:creationId xmlns:p14="http://schemas.microsoft.com/office/powerpoint/2010/main" val="29953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Quote with Logo </a:t>
            </a:r>
            <a:r>
              <a:rPr lang="en-US" b="0" dirty="0" smtClean="0"/>
              <a:t>slide</a:t>
            </a:r>
            <a:r>
              <a:rPr lang="en-US" b="1" dirty="0" smtClean="0"/>
              <a:t> </a:t>
            </a:r>
            <a:r>
              <a:rPr lang="en-US" baseline="0" dirty="0" smtClean="0"/>
              <a:t>ideal for including a partner or product logo with a brief quotation and attribution.</a:t>
            </a:r>
          </a:p>
          <a:p>
            <a:endParaRPr lang="en-US" dirty="0" smtClean="0"/>
          </a:p>
          <a:p>
            <a:r>
              <a:rPr lang="en-US" dirty="0" smtClean="0"/>
              <a:t>To </a:t>
            </a:r>
            <a:r>
              <a:rPr lang="en-US" b="1" dirty="0" smtClean="0"/>
              <a:t>Replace the LOGO </a:t>
            </a:r>
            <a:r>
              <a:rPr lang="en-US" dirty="0" smtClean="0"/>
              <a:t>on this sample slide:</a:t>
            </a:r>
          </a:p>
          <a:p>
            <a:endParaRPr lang="en-US" b="1" dirty="0" smtClean="0"/>
          </a:p>
          <a:p>
            <a:r>
              <a:rPr lang="en-US" b="1" dirty="0" smtClean="0"/>
              <a:t>Right-click </a:t>
            </a:r>
            <a:r>
              <a:rPr lang="en-US" dirty="0" smtClean="0"/>
              <a:t>the sample LOGO and choose Change Picture. Navigate to the location where the new logo is stored, select desired logo</a:t>
            </a:r>
            <a:r>
              <a:rPr lang="en-US" baseline="0" dirty="0" smtClean="0"/>
              <a:t> file </a:t>
            </a:r>
            <a:r>
              <a:rPr lang="en-US" dirty="0" smtClean="0"/>
              <a:t>and click on the Open button to replace the sample</a:t>
            </a:r>
            <a:r>
              <a:rPr lang="en-US" baseline="0" dirty="0" smtClean="0"/>
              <a:t> logo.</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17</a:t>
            </a:fld>
            <a:endParaRPr lang="en-US" dirty="0"/>
          </a:p>
        </p:txBody>
      </p:sp>
    </p:spTree>
    <p:extLst>
      <p:ext uri="{BB962C8B-B14F-4D97-AF65-F5344CB8AC3E}">
        <p14:creationId xmlns:p14="http://schemas.microsoft.com/office/powerpoint/2010/main" val="1453226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Quote with Picture </a:t>
            </a:r>
            <a:r>
              <a:rPr lang="en-US" b="0" dirty="0" smtClean="0"/>
              <a:t>slide</a:t>
            </a:r>
            <a:r>
              <a:rPr lang="en-US" b="1" dirty="0" smtClean="0"/>
              <a:t> </a:t>
            </a:r>
            <a:r>
              <a:rPr lang="en-US" baseline="0" dirty="0" smtClean="0"/>
              <a:t>ideal for including a picture with a brief quotation and attribution.</a:t>
            </a:r>
          </a:p>
          <a:p>
            <a:endParaRPr lang="en-US" dirty="0" smtClean="0"/>
          </a:p>
          <a:p>
            <a:r>
              <a:rPr lang="en-US" dirty="0" smtClean="0"/>
              <a:t>To </a:t>
            </a:r>
            <a:r>
              <a:rPr lang="en-US" b="1" dirty="0" smtClean="0"/>
              <a:t>Replace the Picture</a:t>
            </a:r>
            <a:r>
              <a:rPr lang="en-US" b="1" baseline="0" dirty="0" smtClean="0"/>
              <a:t>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18</a:t>
            </a:fld>
            <a:endParaRPr lang="en-US" dirty="0"/>
          </a:p>
        </p:txBody>
      </p:sp>
    </p:spTree>
    <p:extLst>
      <p:ext uri="{BB962C8B-B14F-4D97-AF65-F5344CB8AC3E}">
        <p14:creationId xmlns:p14="http://schemas.microsoft.com/office/powerpoint/2010/main" val="3203234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19</a:t>
            </a:fld>
            <a:endParaRPr lang="en-US" dirty="0"/>
          </a:p>
        </p:txBody>
      </p:sp>
    </p:spTree>
    <p:extLst>
      <p:ext uri="{BB962C8B-B14F-4D97-AF65-F5344CB8AC3E}">
        <p14:creationId xmlns:p14="http://schemas.microsoft.com/office/powerpoint/2010/main" val="1920157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21</a:t>
            </a:fld>
            <a:endParaRPr lang="en-US" dirty="0"/>
          </a:p>
        </p:txBody>
      </p:sp>
    </p:spTree>
    <p:extLst>
      <p:ext uri="{BB962C8B-B14F-4D97-AF65-F5344CB8AC3E}">
        <p14:creationId xmlns:p14="http://schemas.microsoft.com/office/powerpoint/2010/main" val="374055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22</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23</a:t>
            </a:fld>
            <a:endParaRPr lang="en-US" dirty="0"/>
          </a:p>
        </p:txBody>
      </p:sp>
    </p:spTree>
    <p:extLst>
      <p:ext uri="{BB962C8B-B14F-4D97-AF65-F5344CB8AC3E}">
        <p14:creationId xmlns:p14="http://schemas.microsoft.com/office/powerpoint/2010/main" val="31371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24</a:t>
            </a:fld>
            <a:endParaRPr lang="en-US" dirty="0"/>
          </a:p>
        </p:txBody>
      </p:sp>
    </p:spTree>
    <p:extLst>
      <p:ext uri="{BB962C8B-B14F-4D97-AF65-F5344CB8AC3E}">
        <p14:creationId xmlns:p14="http://schemas.microsoft.com/office/powerpoint/2010/main" val="1904884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0000" lnSpcReduction="20000"/>
          </a:bodyPr>
          <a:lstStyle/>
          <a:p>
            <a:pPr lvl="0">
              <a:lnSpc>
                <a:spcPct val="110000"/>
              </a:lnSpc>
              <a:spcBef>
                <a:spcPts val="600"/>
              </a:spcBef>
            </a:pPr>
            <a:r>
              <a:rPr lang="en-US" sz="1100" dirty="0" smtClean="0"/>
              <a:t>This is a sample </a:t>
            </a:r>
            <a:r>
              <a:rPr lang="en-US" sz="1100" b="1" dirty="0" smtClean="0"/>
              <a:t>Four Content Layout </a:t>
            </a:r>
            <a:r>
              <a:rPr lang="en-US" sz="1100" dirty="0" smtClean="0"/>
              <a:t>slide featuring two sample </a:t>
            </a:r>
            <a:r>
              <a:rPr lang="en-US" sz="1100" b="1" dirty="0" smtClean="0"/>
              <a:t>Column Charts </a:t>
            </a:r>
            <a:r>
              <a:rPr lang="en-US" sz="1100" dirty="0" smtClean="0"/>
              <a:t>ideal for showcasing revenue data, product or market information.</a:t>
            </a:r>
          </a:p>
          <a:p>
            <a:pPr lvl="0">
              <a:lnSpc>
                <a:spcPct val="110000"/>
              </a:lnSpc>
              <a:spcBef>
                <a:spcPts val="600"/>
              </a:spcBef>
            </a:pPr>
            <a:endParaRPr lang="en-US" sz="1100" b="1" dirty="0" smtClean="0"/>
          </a:p>
          <a:p>
            <a:pPr lvl="0">
              <a:lnSpc>
                <a:spcPct val="110000"/>
              </a:lnSpc>
              <a:spcBef>
                <a:spcPts val="600"/>
              </a:spcBef>
            </a:pPr>
            <a:r>
              <a:rPr lang="en-US" sz="1100" b="1" dirty="0" smtClean="0"/>
              <a:t>To Customize and Edit these Charts, follow the steps below </a:t>
            </a:r>
            <a:r>
              <a:rPr lang="en-US" sz="1100" dirty="0" smtClean="0"/>
              <a:t>(this applies to all slides in this template that contain charts):</a:t>
            </a:r>
          </a:p>
          <a:p>
            <a:pPr lvl="0">
              <a:lnSpc>
                <a:spcPct val="110000"/>
              </a:lnSpc>
              <a:spcBef>
                <a:spcPts val="600"/>
              </a:spcBef>
            </a:pPr>
            <a:endParaRPr lang="en-US" sz="1100" b="1" dirty="0" smtClean="0"/>
          </a:p>
          <a:p>
            <a:pPr lvl="0">
              <a:lnSpc>
                <a:spcPct val="110000"/>
              </a:lnSpc>
              <a:spcBef>
                <a:spcPts val="600"/>
              </a:spcBef>
            </a:pPr>
            <a:r>
              <a:rPr lang="en-US" sz="1100" b="1" dirty="0" smtClean="0"/>
              <a:t>To Change Font Color/Size: </a:t>
            </a:r>
            <a:br>
              <a:rPr lang="en-US" sz="1100" b="1" dirty="0" smtClean="0"/>
            </a:br>
            <a:r>
              <a:rPr lang="en-US" sz="1100" dirty="0" smtClean="0"/>
              <a:t>Select text, right-click and adjust the font setting on the </a:t>
            </a:r>
            <a:r>
              <a:rPr lang="en-US" sz="1100" i="1" dirty="0" smtClean="0"/>
              <a:t>Mini toolbar</a:t>
            </a:r>
            <a:r>
              <a:rPr lang="en-US" sz="1100" dirty="0" smtClean="0"/>
              <a:t>.  Select desired attributes to change: font, size, boldness, color, etc.  Note: many of the same commands can also be accessed from the Font group of the Home tab.</a:t>
            </a:r>
          </a:p>
          <a:p>
            <a:pPr lvl="0">
              <a:lnSpc>
                <a:spcPct val="110000"/>
              </a:lnSpc>
              <a:spcBef>
                <a:spcPts val="600"/>
              </a:spcBef>
            </a:pPr>
            <a:endParaRPr lang="en-US" sz="1100" b="1" dirty="0" smtClean="0"/>
          </a:p>
          <a:p>
            <a:pPr lvl="0">
              <a:lnSpc>
                <a:spcPct val="110000"/>
              </a:lnSpc>
              <a:spcBef>
                <a:spcPts val="600"/>
              </a:spcBef>
            </a:pPr>
            <a:r>
              <a:rPr lang="en-US" sz="1100" b="1" dirty="0" smtClean="0"/>
              <a:t>Edit Chart:</a:t>
            </a:r>
            <a:br>
              <a:rPr lang="en-US" sz="1100" b="1" dirty="0" smtClean="0"/>
            </a:br>
            <a:r>
              <a:rPr lang="en-US" sz="1100" dirty="0" smtClean="0"/>
              <a:t>Click the chart to edit and select the </a:t>
            </a:r>
            <a:r>
              <a:rPr lang="en-US" sz="1100" i="1" dirty="0" smtClean="0"/>
              <a:t>Chart Tools Design tab </a:t>
            </a:r>
            <a:r>
              <a:rPr lang="en-US" sz="1100" dirty="0" smtClean="0"/>
              <a:t>(or double-click on the chart).  Click the </a:t>
            </a:r>
            <a:r>
              <a:rPr lang="en-US" sz="1100" i="1" dirty="0" smtClean="0"/>
              <a:t>Edit Data </a:t>
            </a:r>
            <a:r>
              <a:rPr lang="en-US" sz="1100" dirty="0" smtClean="0"/>
              <a:t>button to access the underlying Excel 2007 spreadsheet.</a:t>
            </a:r>
          </a:p>
          <a:p>
            <a:pPr lvl="0">
              <a:lnSpc>
                <a:spcPct val="110000"/>
              </a:lnSpc>
              <a:spcBef>
                <a:spcPts val="600"/>
              </a:spcBef>
            </a:pPr>
            <a:endParaRPr lang="en-US" sz="1100" b="1" dirty="0" smtClean="0"/>
          </a:p>
          <a:p>
            <a:pPr lvl="0">
              <a:lnSpc>
                <a:spcPct val="110000"/>
              </a:lnSpc>
              <a:spcBef>
                <a:spcPts val="600"/>
              </a:spcBef>
            </a:pPr>
            <a:r>
              <a:rPr lang="en-US" sz="1100" b="1" dirty="0" smtClean="0"/>
              <a:t>Copying Data From a Separate Excel Spreadsheet:</a:t>
            </a:r>
            <a:r>
              <a:rPr lang="en-US" sz="1100" dirty="0" smtClean="0"/>
              <a:t/>
            </a:r>
            <a:br>
              <a:rPr lang="en-US" sz="1100" dirty="0" smtClean="0"/>
            </a:br>
            <a:r>
              <a:rPr lang="en-US" sz="1100" dirty="0" smtClean="0"/>
              <a:t>From an existing Excel spreadsheet, select the range of cells to be copied, select copy (Ctrl C).</a:t>
            </a:r>
            <a:br>
              <a:rPr lang="en-US" sz="1100" dirty="0" smtClean="0"/>
            </a:br>
            <a:r>
              <a:rPr lang="en-US" sz="1100" dirty="0" smtClean="0"/>
              <a:t>In PowerPoint, click the chart to edit and select the </a:t>
            </a:r>
            <a:r>
              <a:rPr lang="en-US" sz="1100" i="1" dirty="0" smtClean="0"/>
              <a:t>Chart Tools Design tab </a:t>
            </a:r>
            <a:r>
              <a:rPr lang="en-US" sz="1100" dirty="0" smtClean="0"/>
              <a:t>(or double-click on the chart). Click the </a:t>
            </a:r>
            <a:r>
              <a:rPr lang="en-US" sz="1100" i="1" dirty="0" smtClean="0"/>
              <a:t>Edit Data </a:t>
            </a:r>
            <a:r>
              <a:rPr lang="en-US" sz="1100" dirty="0" smtClean="0"/>
              <a:t>button to open the spreadsheet for editing.</a:t>
            </a:r>
            <a:br>
              <a:rPr lang="en-US" sz="1100" dirty="0" smtClean="0"/>
            </a:br>
            <a:r>
              <a:rPr lang="en-US" sz="1100" dirty="0" smtClean="0"/>
              <a:t>Select all the data in the </a:t>
            </a:r>
            <a:r>
              <a:rPr lang="en-US" sz="1100" i="1" dirty="0" smtClean="0"/>
              <a:t>Chart in Microsoft Office PowerPo</a:t>
            </a:r>
            <a:r>
              <a:rPr lang="en-US" sz="1100" dirty="0" smtClean="0"/>
              <a:t>int spreadsheet by clicking the top left corner cell, right-click and select </a:t>
            </a:r>
            <a:r>
              <a:rPr lang="en-US" sz="1100" i="1" dirty="0" smtClean="0"/>
              <a:t>Delete</a:t>
            </a:r>
            <a:r>
              <a:rPr lang="en-US" sz="1100" dirty="0" smtClean="0"/>
              <a:t>.</a:t>
            </a:r>
            <a:br>
              <a:rPr lang="en-US" sz="1100" dirty="0" smtClean="0"/>
            </a:br>
            <a:r>
              <a:rPr lang="en-US" sz="1100" dirty="0" smtClean="0"/>
              <a:t>Click in the first empty cell of the spreadsheet and paste (Ctrl V) to place the data copied from the other Excel file.  </a:t>
            </a:r>
          </a:p>
          <a:p>
            <a:pPr lvl="0">
              <a:lnSpc>
                <a:spcPct val="110000"/>
              </a:lnSpc>
              <a:spcBef>
                <a:spcPts val="600"/>
              </a:spcBef>
            </a:pPr>
            <a:endParaRPr lang="en-US" sz="1100" b="1" dirty="0" smtClean="0"/>
          </a:p>
          <a:p>
            <a:pPr lvl="0">
              <a:lnSpc>
                <a:spcPct val="110000"/>
              </a:lnSpc>
              <a:spcBef>
                <a:spcPts val="600"/>
              </a:spcBef>
            </a:pPr>
            <a:r>
              <a:rPr lang="en-US" sz="1100" b="1" dirty="0" smtClean="0"/>
              <a:t>Changing Orientation and/or Scale of Data: </a:t>
            </a:r>
            <a:br>
              <a:rPr lang="en-US" sz="1100" b="1" dirty="0" smtClean="0"/>
            </a:br>
            <a:r>
              <a:rPr lang="en-US" sz="1100" dirty="0" smtClean="0"/>
              <a:t>If no chart elements appear in your chart it is because either 1) the default orientation for pre-made template charts displays data series in rows, not columns, or 2) the axis scale may have to be adjusted (see below).</a:t>
            </a:r>
          </a:p>
          <a:p>
            <a:pPr lvl="0">
              <a:lnSpc>
                <a:spcPct val="110000"/>
              </a:lnSpc>
              <a:spcBef>
                <a:spcPts val="600"/>
              </a:spcBef>
            </a:pPr>
            <a:endParaRPr lang="en-US" sz="1100" b="1" dirty="0" smtClean="0"/>
          </a:p>
          <a:p>
            <a:pPr lvl="0">
              <a:lnSpc>
                <a:spcPct val="110000"/>
              </a:lnSpc>
              <a:spcBef>
                <a:spcPts val="600"/>
              </a:spcBef>
            </a:pPr>
            <a:r>
              <a:rPr lang="en-US" sz="1100" b="1" dirty="0" smtClean="0"/>
              <a:t>Change Orientation: </a:t>
            </a:r>
            <a:br>
              <a:rPr lang="en-US" sz="1100" b="1" dirty="0" smtClean="0"/>
            </a:br>
            <a:r>
              <a:rPr lang="en-US" sz="1100" dirty="0" smtClean="0"/>
              <a:t>Click the chart to edit and select the </a:t>
            </a:r>
            <a:r>
              <a:rPr lang="en-US" sz="1100" i="1" dirty="0" smtClean="0"/>
              <a:t>Chart Tools Design </a:t>
            </a:r>
            <a:r>
              <a:rPr lang="en-US" sz="1100" dirty="0" smtClean="0"/>
              <a:t>tab (or double-click on the chart). Click the </a:t>
            </a:r>
            <a:r>
              <a:rPr lang="en-US" sz="1100" i="1" dirty="0" smtClean="0"/>
              <a:t>Switch Row/Column </a:t>
            </a:r>
            <a:r>
              <a:rPr lang="en-US" sz="1100" dirty="0" smtClean="0"/>
              <a:t>button.  If the </a:t>
            </a:r>
            <a:r>
              <a:rPr lang="en-US" sz="1100" i="1" dirty="0" smtClean="0"/>
              <a:t>Switch Row/Column </a:t>
            </a:r>
            <a:r>
              <a:rPr lang="en-US" sz="1100" dirty="0" smtClean="0"/>
              <a:t>button is disabled, click the </a:t>
            </a:r>
            <a:r>
              <a:rPr lang="en-US" sz="1100" i="1" dirty="0" smtClean="0"/>
              <a:t>Select Data</a:t>
            </a:r>
            <a:r>
              <a:rPr lang="en-US" sz="1100" dirty="0" smtClean="0"/>
              <a:t> button and then click the </a:t>
            </a:r>
            <a:r>
              <a:rPr lang="en-US" sz="1100" i="1" dirty="0" smtClean="0"/>
              <a:t>Switch Row/Column</a:t>
            </a:r>
            <a:r>
              <a:rPr lang="en-US" sz="1100" dirty="0" smtClean="0"/>
              <a:t> button from within the </a:t>
            </a:r>
            <a:r>
              <a:rPr lang="en-US" sz="1100" i="1" dirty="0" smtClean="0"/>
              <a:t>Select Data Source </a:t>
            </a:r>
            <a:r>
              <a:rPr lang="en-US" sz="1100" dirty="0" smtClean="0"/>
              <a:t>dialog box, click </a:t>
            </a:r>
            <a:r>
              <a:rPr lang="en-US" sz="1100" i="1" dirty="0" smtClean="0"/>
              <a:t>OK</a:t>
            </a:r>
            <a:r>
              <a:rPr lang="en-US" sz="1100" dirty="0" smtClean="0"/>
              <a:t>.</a:t>
            </a:r>
          </a:p>
          <a:p>
            <a:pPr lvl="0">
              <a:lnSpc>
                <a:spcPct val="110000"/>
              </a:lnSpc>
              <a:spcBef>
                <a:spcPts val="600"/>
              </a:spcBef>
            </a:pPr>
            <a:endParaRPr lang="en-US" sz="1100" b="1" dirty="0" smtClean="0"/>
          </a:p>
          <a:p>
            <a:pPr lvl="0">
              <a:lnSpc>
                <a:spcPct val="110000"/>
              </a:lnSpc>
              <a:spcBef>
                <a:spcPts val="600"/>
              </a:spcBef>
            </a:pPr>
            <a:r>
              <a:rPr lang="en-US" sz="1100" b="1" dirty="0" smtClean="0"/>
              <a:t>Change Scale:</a:t>
            </a:r>
            <a:br>
              <a:rPr lang="en-US" sz="1100" b="1" dirty="0" smtClean="0"/>
            </a:br>
            <a:r>
              <a:rPr lang="en-US" sz="1100" dirty="0" smtClean="0"/>
              <a:t>Right-click the labels next to the chart’s vertical (value) axis, select </a:t>
            </a:r>
            <a:r>
              <a:rPr lang="en-US" sz="1100" i="1" dirty="0" smtClean="0"/>
              <a:t>Format Axis </a:t>
            </a:r>
            <a:r>
              <a:rPr lang="en-US" sz="1100" dirty="0" smtClean="0"/>
              <a:t>from the pop-up menu. With </a:t>
            </a:r>
            <a:r>
              <a:rPr lang="en-US" sz="1100" i="1" dirty="0" smtClean="0"/>
              <a:t>Axis Options </a:t>
            </a:r>
            <a:r>
              <a:rPr lang="en-US" sz="1100" dirty="0" smtClean="0"/>
              <a:t>selected on the left, check all boxes under </a:t>
            </a:r>
            <a:r>
              <a:rPr lang="en-US" sz="1100" i="1" dirty="0" smtClean="0"/>
              <a:t>Auto</a:t>
            </a:r>
            <a:r>
              <a:rPr lang="en-US" sz="1100" dirty="0" smtClean="0"/>
              <a:t> to automatically provide the appropriate scale based on the data.  To provide your own values, select the </a:t>
            </a:r>
            <a:r>
              <a:rPr lang="en-US" sz="1100" i="1" dirty="0" smtClean="0"/>
              <a:t>Fixed</a:t>
            </a:r>
            <a:r>
              <a:rPr lang="en-US" sz="1100" dirty="0" smtClean="0"/>
              <a:t> option, then type new values in the boxes provided to the right. Click </a:t>
            </a:r>
            <a:r>
              <a:rPr lang="en-US" sz="1100" i="1" dirty="0" smtClean="0"/>
              <a:t>Close</a:t>
            </a:r>
            <a:r>
              <a:rPr lang="en-US" sz="1100" dirty="0" smtClean="0"/>
              <a:t> when done.  </a:t>
            </a:r>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C72D9AE-7182-4680-8F79-479C4181FF08}" type="slidenum">
              <a:rPr lang="en-US" smtClean="0"/>
              <a:t>25</a:t>
            </a:fld>
            <a:endParaRPr lang="en-US" dirty="0"/>
          </a:p>
        </p:txBody>
      </p:sp>
    </p:spTree>
    <p:extLst>
      <p:ext uri="{BB962C8B-B14F-4D97-AF65-F5344CB8AC3E}">
        <p14:creationId xmlns:p14="http://schemas.microsoft.com/office/powerpoint/2010/main" val="3660286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26</a:t>
            </a:fld>
            <a:endParaRPr lang="en-US" dirty="0"/>
          </a:p>
        </p:txBody>
      </p:sp>
    </p:spTree>
    <p:extLst>
      <p:ext uri="{BB962C8B-B14F-4D97-AF65-F5344CB8AC3E}">
        <p14:creationId xmlns:p14="http://schemas.microsoft.com/office/powerpoint/2010/main" val="1454576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27</a:t>
            </a:fld>
            <a:endParaRPr lang="en-US" dirty="0"/>
          </a:p>
        </p:txBody>
      </p:sp>
    </p:spTree>
    <p:extLst>
      <p:ext uri="{BB962C8B-B14F-4D97-AF65-F5344CB8AC3E}">
        <p14:creationId xmlns:p14="http://schemas.microsoft.com/office/powerpoint/2010/main" val="4193272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Picture with Caption Layout </a:t>
            </a:r>
            <a:r>
              <a:rPr lang="en-US" dirty="0" smtClean="0"/>
              <a:t>slide ideal for including a picture with a brief descriptive statement.</a:t>
            </a:r>
          </a:p>
          <a:p>
            <a:endParaRPr lang="en-US" dirty="0" smtClean="0"/>
          </a:p>
          <a:p>
            <a:r>
              <a:rPr lang="en-US" dirty="0" smtClean="0"/>
              <a:t>To </a:t>
            </a:r>
            <a:r>
              <a:rPr lang="en-US" b="1" dirty="0" smtClean="0"/>
              <a:t>Replace the Picture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28</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Two Pictures with Captions Layout </a:t>
            </a:r>
            <a:r>
              <a:rPr lang="en-US" dirty="0" smtClean="0"/>
              <a:t>slide ideal for including two pictures with brief descriptive statements.</a:t>
            </a:r>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29</a:t>
            </a:fld>
            <a:endParaRPr lang="en-US" dirty="0"/>
          </a:p>
        </p:txBody>
      </p:sp>
    </p:spTree>
    <p:extLst>
      <p:ext uri="{BB962C8B-B14F-4D97-AF65-F5344CB8AC3E}">
        <p14:creationId xmlns:p14="http://schemas.microsoft.com/office/powerpoint/2010/main" val="2289025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Three Pictures with Captions Layout </a:t>
            </a:r>
            <a:r>
              <a:rPr lang="en-US" dirty="0" smtClean="0"/>
              <a:t>slide ideal for including three pictures with brief descriptive statements.</a:t>
            </a:r>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30</a:t>
            </a:fld>
            <a:endParaRPr lang="en-US" dirty="0"/>
          </a:p>
        </p:txBody>
      </p:sp>
    </p:spTree>
    <p:extLst>
      <p:ext uri="{BB962C8B-B14F-4D97-AF65-F5344CB8AC3E}">
        <p14:creationId xmlns:p14="http://schemas.microsoft.com/office/powerpoint/2010/main" val="713445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r>
              <a:rPr lang="en-US" dirty="0" smtClean="0"/>
              <a:t>This is a sample </a:t>
            </a:r>
            <a:r>
              <a:rPr lang="en-US" b="1" dirty="0" smtClean="0"/>
              <a:t>Metric with Picture </a:t>
            </a:r>
            <a:r>
              <a:rPr lang="en-US" b="0" dirty="0" smtClean="0"/>
              <a:t>slide</a:t>
            </a:r>
            <a:r>
              <a:rPr lang="en-US" b="1" dirty="0" smtClean="0"/>
              <a:t> </a:t>
            </a:r>
            <a:r>
              <a:rPr lang="en-US" baseline="0" dirty="0" smtClean="0"/>
              <a:t>ideal for including a picture with a </a:t>
            </a:r>
            <a:r>
              <a:rPr lang="en-US" sz="1100" dirty="0" smtClean="0"/>
              <a:t>large metric and statement, to emphasize a percentage or figure for impact. </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endParaRPr lang="en-US"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31</a:t>
            </a:fld>
            <a:endParaRPr lang="en-US" dirty="0"/>
          </a:p>
        </p:txBody>
      </p:sp>
    </p:spTree>
    <p:extLst>
      <p:ext uri="{BB962C8B-B14F-4D97-AF65-F5344CB8AC3E}">
        <p14:creationId xmlns:p14="http://schemas.microsoft.com/office/powerpoint/2010/main" val="4142785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a:t>
            </a:r>
            <a:r>
              <a:rPr lang="en-US" b="1" dirty="0" err="1" smtClean="0"/>
              <a:t>iOS</a:t>
            </a:r>
            <a:r>
              <a:rPr lang="en-US" b="1" dirty="0" smtClean="0"/>
              <a:t> Smartphone and Tablet: Horizontal </a:t>
            </a:r>
            <a:r>
              <a:rPr lang="en-US" dirty="0" smtClean="0"/>
              <a:t>slide ideal for including sample mobile 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p:txBody>
      </p:sp>
      <p:sp>
        <p:nvSpPr>
          <p:cNvPr id="4" name="Slide Number Placeholder 3"/>
          <p:cNvSpPr>
            <a:spLocks noGrp="1"/>
          </p:cNvSpPr>
          <p:nvPr>
            <p:ph type="sldNum" sz="quarter" idx="10"/>
          </p:nvPr>
        </p:nvSpPr>
        <p:spPr/>
        <p:txBody>
          <a:bodyPr/>
          <a:lstStyle/>
          <a:p>
            <a:fld id="{8C72D9AE-7182-4680-8F79-479C4181FF08}" type="slidenum">
              <a:rPr lang="en-US" smtClean="0"/>
              <a:t>32</a:t>
            </a:fld>
            <a:endParaRPr lang="en-US" dirty="0"/>
          </a:p>
        </p:txBody>
      </p:sp>
    </p:spTree>
    <p:extLst>
      <p:ext uri="{BB962C8B-B14F-4D97-AF65-F5344CB8AC3E}">
        <p14:creationId xmlns:p14="http://schemas.microsoft.com/office/powerpoint/2010/main" val="1358043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smtClean="0"/>
              <a:t>sample</a:t>
            </a:r>
            <a:r>
              <a:rPr lang="en-US" b="1" smtClean="0"/>
              <a:t> iOS Smartphone </a:t>
            </a:r>
            <a:r>
              <a:rPr lang="en-US" b="1" dirty="0" smtClean="0"/>
              <a:t>and Tablet: Vertical </a:t>
            </a:r>
            <a:r>
              <a:rPr lang="en-US" dirty="0" smtClean="0"/>
              <a:t>slide ideal for including sample mobile 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p:txBody>
      </p:sp>
      <p:sp>
        <p:nvSpPr>
          <p:cNvPr id="4" name="Slide Number Placeholder 3"/>
          <p:cNvSpPr>
            <a:spLocks noGrp="1"/>
          </p:cNvSpPr>
          <p:nvPr>
            <p:ph type="sldNum" sz="quarter" idx="10"/>
          </p:nvPr>
        </p:nvSpPr>
        <p:spPr/>
        <p:txBody>
          <a:bodyPr/>
          <a:lstStyle/>
          <a:p>
            <a:fld id="{8C72D9AE-7182-4680-8F79-479C4181FF08}" type="slidenum">
              <a:rPr lang="en-US" smtClean="0"/>
              <a:t>33</a:t>
            </a:fld>
            <a:endParaRPr lang="en-US" dirty="0"/>
          </a:p>
        </p:txBody>
      </p:sp>
    </p:spTree>
    <p:extLst>
      <p:ext uri="{BB962C8B-B14F-4D97-AF65-F5344CB8AC3E}">
        <p14:creationId xmlns:p14="http://schemas.microsoft.com/office/powerpoint/2010/main" val="130279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sz="1100" u="sng" kern="1200" dirty="0" smtClean="0">
                <a:latin typeface="+mn-lt"/>
                <a:ea typeface="+mn-ea"/>
                <a:cs typeface="+mn-cs"/>
                <a:hlinkClick r:id="rId4"/>
              </a:rPr>
              <a:t>http://my.oracle.com/site/fin/gfo/GlobalProcesses/RevRec/Policies/cnt2321729.pdf</a:t>
            </a:r>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kern="12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smtClean="0"/>
              <a:t>sample</a:t>
            </a:r>
            <a:r>
              <a:rPr lang="en-US" b="1" smtClean="0"/>
              <a:t> Android</a:t>
            </a:r>
            <a:r>
              <a:rPr lang="en-US" b="1" baseline="0" smtClean="0"/>
              <a:t> </a:t>
            </a:r>
            <a:r>
              <a:rPr lang="en-US" b="1" smtClean="0"/>
              <a:t>Smartphone </a:t>
            </a:r>
            <a:r>
              <a:rPr lang="en-US" b="1" dirty="0" smtClean="0"/>
              <a:t>and Tablet: Horizontal </a:t>
            </a:r>
            <a:r>
              <a:rPr lang="en-US" dirty="0" smtClean="0"/>
              <a:t>slide ideal for including sample mobile 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p:txBody>
      </p:sp>
      <p:sp>
        <p:nvSpPr>
          <p:cNvPr id="4" name="Slide Number Placeholder 3"/>
          <p:cNvSpPr>
            <a:spLocks noGrp="1"/>
          </p:cNvSpPr>
          <p:nvPr>
            <p:ph type="sldNum" sz="quarter" idx="10"/>
          </p:nvPr>
        </p:nvSpPr>
        <p:spPr/>
        <p:txBody>
          <a:bodyPr/>
          <a:lstStyle/>
          <a:p>
            <a:fld id="{8C72D9AE-7182-4680-8F79-479C4181FF08}" type="slidenum">
              <a:rPr lang="en-US" smtClean="0"/>
              <a:t>34</a:t>
            </a:fld>
            <a:endParaRPr lang="en-US" dirty="0"/>
          </a:p>
        </p:txBody>
      </p:sp>
    </p:spTree>
    <p:extLst>
      <p:ext uri="{BB962C8B-B14F-4D97-AF65-F5344CB8AC3E}">
        <p14:creationId xmlns:p14="http://schemas.microsoft.com/office/powerpoint/2010/main" val="2091933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smtClean="0"/>
              <a:t>sample</a:t>
            </a:r>
            <a:r>
              <a:rPr lang="en-US" b="1" smtClean="0"/>
              <a:t> Android Smartphone </a:t>
            </a:r>
            <a:r>
              <a:rPr lang="en-US" b="1" dirty="0" smtClean="0"/>
              <a:t>and Tablet: Vertical </a:t>
            </a:r>
            <a:r>
              <a:rPr lang="en-US" dirty="0" smtClean="0"/>
              <a:t>slide ideal for including </a:t>
            </a:r>
            <a:r>
              <a:rPr lang="en-US" smtClean="0"/>
              <a:t>sample mobile </a:t>
            </a:r>
            <a:r>
              <a:rPr lang="en-US" dirty="0" smtClean="0"/>
              <a:t>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35</a:t>
            </a:fld>
            <a:endParaRPr lang="en-US" dirty="0"/>
          </a:p>
        </p:txBody>
      </p:sp>
    </p:spTree>
    <p:extLst>
      <p:ext uri="{BB962C8B-B14F-4D97-AF65-F5344CB8AC3E}">
        <p14:creationId xmlns:p14="http://schemas.microsoft.com/office/powerpoint/2010/main" val="1157907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u="sng" dirty="0" smtClean="0">
                <a:hlinkClick r:id="rId4"/>
              </a:rPr>
              <a:t>http</a:t>
            </a:r>
            <a:r>
              <a:rPr lang="en-US" u="sng" dirty="0">
                <a:hlinkClick r:id="rId4"/>
              </a:rPr>
              <a:t>://</a:t>
            </a:r>
            <a:r>
              <a:rPr lang="en-US" u="sng" dirty="0" smtClean="0">
                <a:hlinkClick r:id="rId4"/>
              </a:rPr>
              <a:t>my.oracle.com/site/fin/gfo/GlobalProcesses/RevRec/Policies/cnt2321729.pdf</a:t>
            </a:r>
            <a:endParaRPr lang="en-US" u="sng" dirty="0" smtClean="0"/>
          </a:p>
          <a:p>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36</a:t>
            </a:fld>
            <a:endParaRPr lang="en-US" dirty="0"/>
          </a:p>
        </p:txBody>
      </p:sp>
    </p:spTree>
    <p:extLst>
      <p:ext uri="{BB962C8B-B14F-4D97-AF65-F5344CB8AC3E}">
        <p14:creationId xmlns:p14="http://schemas.microsoft.com/office/powerpoint/2010/main" val="47995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37</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38</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670F3F6-0154-4B75-BE2C-490F98B16971}" type="slidenum">
              <a:rPr lang="en-US" smtClean="0"/>
              <a:pPr/>
              <a:t>39</a:t>
            </a:fld>
            <a:endParaRPr lang="en-US" dirty="0"/>
          </a:p>
        </p:txBody>
      </p:sp>
      <p:sp>
        <p:nvSpPr>
          <p:cNvPr id="3" name="Slide Image Placeholder 2"/>
          <p:cNvSpPr>
            <a:spLocks noGrp="1" noRot="1" noChangeAspect="1"/>
          </p:cNvSpPr>
          <p:nvPr>
            <p:ph type="sldImg"/>
          </p:nvPr>
        </p:nvSpPr>
        <p:spPr>
          <a:xfrm>
            <a:off x="382588" y="381000"/>
            <a:ext cx="4572000" cy="2573338"/>
          </a:xfrm>
        </p:spPr>
      </p:sp>
      <p:sp>
        <p:nvSpPr>
          <p:cNvPr id="4" name="Notes Placeholder 3"/>
          <p:cNvSpPr>
            <a:spLocks noGrp="1"/>
          </p:cNvSpPr>
          <p:nvPr>
            <p:ph type="body" idx="1"/>
          </p:nvPr>
        </p:nvSpPr>
        <p:spPr/>
        <p:txBody>
          <a:bodyPr/>
          <a:lstStyle/>
          <a:p>
            <a:r>
              <a:rPr lang="en-US"/>
              <a:t>https://omm.us.oracle.com:11443/otmm/ux-html/index.html?p=searchResults%2FOracle%2520Brand%2520Guidelines%400x50xascxOTMM_SEARCH_ID_RELEVANCE%40Mw%253D%253D%40ZW5fVVM%253D%40Mg%253D%253D%40dW5kZWZpbmVk%40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FURUdPUllHUkVPVVAlNUMlMjIlMkMlNUMlMjJ2YWx1ZV9saXN0JTVDJTIyJTNBJTVCJTVDJTIyT3JhY2xlJTIwQnJhbmQlMjBHdWlkZWxpbmVzJTVDJTIyJTVEJTdEJTVEJTdEJTIy%40%2522%257B%257D%2522</a:t>
            </a:r>
          </a:p>
        </p:txBody>
      </p:sp>
    </p:spTree>
    <p:extLst>
      <p:ext uri="{BB962C8B-B14F-4D97-AF65-F5344CB8AC3E}">
        <p14:creationId xmlns:p14="http://schemas.microsoft.com/office/powerpoint/2010/main" val="258754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F4FBC3A-A12C-40F9-BB8D-BC30C7901396}" type="slidenum">
              <a:rPr lang="en-US" smtClean="0"/>
              <a:pPr/>
              <a:t>40</a:t>
            </a:fld>
            <a:endParaRPr lang="en-US" dirty="0"/>
          </a:p>
        </p:txBody>
      </p:sp>
      <p:sp>
        <p:nvSpPr>
          <p:cNvPr id="6" name="Slide Image Placeholder 5"/>
          <p:cNvSpPr>
            <a:spLocks noGrp="1" noRot="1" noChangeAspect="1"/>
          </p:cNvSpPr>
          <p:nvPr>
            <p:ph type="sldImg"/>
          </p:nvPr>
        </p:nvSpPr>
        <p:spPr>
          <a:xfrm>
            <a:off x="382588" y="381000"/>
            <a:ext cx="4572000" cy="2573338"/>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011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41</a:t>
            </a:fld>
            <a:endParaRPr lang="en-US" dirty="0"/>
          </a:p>
        </p:txBody>
      </p:sp>
    </p:spTree>
    <p:extLst>
      <p:ext uri="{BB962C8B-B14F-4D97-AF65-F5344CB8AC3E}">
        <p14:creationId xmlns:p14="http://schemas.microsoft.com/office/powerpoint/2010/main" val="1188955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42</a:t>
            </a:fld>
            <a:endParaRPr lang="en-US" dirty="0"/>
          </a:p>
        </p:txBody>
      </p:sp>
    </p:spTree>
    <p:extLst>
      <p:ext uri="{BB962C8B-B14F-4D97-AF65-F5344CB8AC3E}">
        <p14:creationId xmlns:p14="http://schemas.microsoft.com/office/powerpoint/2010/main" val="1385735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Log in to </a:t>
            </a:r>
            <a:r>
              <a:rPr lang="en-US" dirty="0" err="1" smtClean="0"/>
              <a:t>Media Manager</a:t>
            </a:r>
            <a:r>
              <a:rPr lang="en-US" dirty="0" smtClean="0"/>
              <a:t> (</a:t>
            </a:r>
            <a:r>
              <a:rPr lang="en-US" sz="1100" u="sng" kern="1200" dirty="0" smtClean="0">
                <a:solidFill>
                  <a:srgbClr val="000000"/>
                </a:solidFill>
                <a:latin typeface="+mn-lt"/>
                <a:ea typeface="+mn-ea"/>
                <a:cs typeface="+mn-cs"/>
              </a:rPr>
              <a:t>https://</a:t>
            </a:r>
            <a:r>
              <a:rPr lang="en-US" sz="1100" u="sng" kern="1200" dirty="0" err="1" smtClean="0">
                <a:solidFill>
                  <a:srgbClr val="000000"/>
                </a:solidFill>
                <a:latin typeface="+mn-lt"/>
                <a:ea typeface="+mn-ea"/>
                <a:cs typeface="+mn-cs"/>
              </a:rPr>
              <a:t>omm.us.oracle.com</a:t>
            </a:r>
            <a:r>
              <a:rPr lang="en-US" sz="1100" u="sng" kern="1200" dirty="0" smtClean="0">
                <a:solidFill>
                  <a:srgbClr val="000000"/>
                </a:solidFill>
                <a:latin typeface="+mn-lt"/>
                <a:ea typeface="+mn-ea"/>
                <a:cs typeface="+mn-cs"/>
              </a:rPr>
              <a:t>)</a:t>
            </a:r>
            <a:r>
              <a:rPr lang="en-US" dirty="0" smtClean="0"/>
              <a:t> using your SSO and select the </a:t>
            </a:r>
            <a:r>
              <a:rPr lang="en-US" dirty="0" smtClean="0">
                <a:latin typeface="Calibri" charset="0"/>
                <a:ea typeface="Calibri" charset="0"/>
                <a:cs typeface="Calibri" charset="0"/>
              </a:rPr>
              <a:t>ASSETS tab from </a:t>
            </a:r>
            <a:r>
              <a:rPr lang="en-US" dirty="0" smtClean="0"/>
              <a:t>the main top navigation bar. From there you can use the faceted navigation provided under the filter to go to: </a:t>
            </a:r>
            <a:r>
              <a:rPr lang="en-US" b="1" dirty="0" smtClean="0"/>
              <a:t>Corporate Collateral &gt; </a:t>
            </a:r>
            <a:r>
              <a:rPr lang="en-US" b="1" baseline="0" dirty="0" smtClean="0"/>
              <a:t>Presentation</a:t>
            </a: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Or</a:t>
            </a:r>
            <a:r>
              <a:rPr lang="en-US" b="1" baseline="0" dirty="0"/>
              <a:t> copy the following URL and paste into your browser:</a:t>
            </a: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t>The entire suite of presentation masters and modules</a:t>
            </a:r>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presentation%2520masters%2520and%2520modules%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Java Master</a:t>
            </a:r>
            <a:r>
              <a:rPr lang="en-US" b="1" baseline="0" dirty="0"/>
              <a:t> 16:9</a:t>
            </a: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t>https://omm.us.oracle.com:11443/otmm/ux-html/index.html?p=searchResults%2FJava_Master_16x9_2017%400x100xascxOTMM_SEARCH_ID_RELEVANCE%40Mw%253D%253D%40ZW5fVVM%253D%40Mg%253D%253D%40dW5kZWZpbmVk%40JTIyJTdCJTVDJTIyZmFjZXRzJTVDJTIyJTNBJTVCJTVEJTdEJTIy%40%2522%257B%257D%2522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Oracle Jiaguwen Master 16:9</a:t>
            </a:r>
            <a:r>
              <a:rPr lang="en-US" b="0" baseline="0" dirty="0"/>
              <a:t/>
            </a:r>
            <a:br>
              <a:rPr lang="en-US" b="0" baseline="0" dirty="0"/>
            </a:br>
            <a:r>
              <a:rPr lang="en-US" b="0" baseline="0" dirty="0"/>
              <a:t>https://omm.us.oracle.com:11443/otmm/ux-html/index.html?p=searchResults%2FOracleJiaguwen_Master_16x9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Oracle Master 16:9</a:t>
            </a:r>
            <a:endParaRPr lang="en-US" b="1" dirty="0"/>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https://omm.us.oracle.com:11443/otmm/ux-html/index.html?p=searchResults%2FOracle_Master_16x9_2017%400x100xascxOTMM_SEARCH_ID_RELEVANCE%40Mw%253D%253D%40ZW5fVVM%253D%40Mg%253D%253D%40dW5kZWZpbmVk%40JTIyJTdCJTVDJTIyZmFjZXRzJTVDJTIyJTNBJTVCJTVEJTdEJTIy%40%2522%257B%257D%2522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Oracle Master 4:3</a:t>
            </a:r>
            <a:endParaRPr lang="en-US" b="1" dirty="0"/>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https://omm.us.oracle.com:11443/otmm/ux-html/index.html?p=searchResults%2FOracle_Master_4x3_2017%400x100xascxOTMM_SEARCH_ID_RELEVANCE%40Mw%253D%253D%40ZW5fVVM%253D%40Mg%253D%253D%40dW5kZWZpbmVk%40JTIyJTdCJTVDJTIyZmFjZXRzJTVDJTIyJTNBJTVCJTVEJTdEJTIy%40%2522%257B%257D%2522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How-To</a:t>
            </a:r>
            <a:r>
              <a:rPr lang="en-US" b="1" baseline="0" dirty="0"/>
              <a:t> Guide</a:t>
            </a: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t>https://omm.us.oracle.com:11443/otmm/ux-html/index.html?p=searchResults%2FPresentation_HowToGuide_2017%400x100xascxOTMM_SEARCH_ID_RELEVANCE%40Mw%253D%253D%40ZW5fVVM%253D%40Mg%253D%253D%40dW5kZWZpbmVk%40JTIyJTdCJTVDJTIyZmFjZXRzJTVDJTIyJTNBJTVCJTVEJTdEJTIy%40%2522%257B%257D%2522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Modules</a:t>
            </a:r>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Presentation%2520Modules%400x25xascxOTMM_SEARCH_ID_RELEVANCE%40Mw%253D%253D%40ZW5fVVM%253D%40Mg%253D%253D%40dW5kZWZpbmVk%40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2hhcnRzJTIwTW9kdWxlJTVDJTIyJTJDJTVDJTIyQ2xvdWQlMjBNb2R1bGUlNUMlMjIlMkMlNUMlMjJUaXRsZSUyMFNsaWRlcyUyME1vZHVsZSU1QyUyMiUyQyU1QyUyMlRoZW1lZCUyME1vZHVsZSU1QyUyMiUyQyU1QyUyMkljb25zJTIwTW9kdWxlJTVDJTIyJTVEJTdE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t>43</a:t>
            </a:fld>
            <a:endParaRPr lang="en-US" dirty="0"/>
          </a:p>
        </p:txBody>
      </p:sp>
    </p:spTree>
    <p:extLst>
      <p:ext uri="{BB962C8B-B14F-4D97-AF65-F5344CB8AC3E}">
        <p14:creationId xmlns:p14="http://schemas.microsoft.com/office/powerpoint/2010/main" val="865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Give </a:t>
            </a:r>
            <a:r>
              <a:rPr lang="en-US" smtClean="0"/>
              <a:t>Neil</a:t>
            </a:r>
            <a:r>
              <a:rPr lang="en-US" baseline="0" smtClean="0"/>
              <a:t> slide 3.</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a:t>
            </a:fld>
            <a:endParaRPr lang="en-US"/>
          </a:p>
        </p:txBody>
      </p:sp>
    </p:spTree>
    <p:extLst>
      <p:ext uri="{BB962C8B-B14F-4D97-AF65-F5344CB8AC3E}">
        <p14:creationId xmlns:p14="http://schemas.microsoft.com/office/powerpoint/2010/main" val="1387471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Oracle Brand Photo Collection</a:t>
            </a:r>
          </a:p>
          <a:p>
            <a:r>
              <a:rPr lang="en-US" b="0"/>
              <a:t>https://omm.us.oracle.com:11443/otmm/ux-html/index.html?p=searchResults/Brand%20Photo%20Collection%3C%3CsavedSearch%3E%3E463@0x25xascxARTESIA.FIELD.ASSET%20NAME@Mw==@ZW5fVVM=@Mg==@dW5kZWZpbmVk@JTIyJTdCJTVDJTIyZmFjZXRzJTVDJTIyJTNBJTVCJTVEJTdEJTIy@%22%7B%7D%22</a:t>
            </a:r>
          </a:p>
          <a:p>
            <a:endParaRPr lang="en-US" b="1"/>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0" cap="none" spc="0" normalizeH="0" baseline="0" noProof="0" dirty="0" smtClean="0">
                <a:ln>
                  <a:noFill/>
                </a:ln>
                <a:solidFill>
                  <a:srgbClr val="58595B"/>
                </a:solidFill>
                <a:effectLst/>
                <a:uLnTx/>
                <a:uFillTx/>
              </a:rPr>
              <a:t>Oracle Corporate Hardware Photography</a:t>
            </a:r>
          </a:p>
          <a:p>
            <a:r>
              <a:rPr lang="en-US" b="0"/>
              <a:t>https://omm.us.oracle.com:11443/otmm/ux-html/index.html?p=searchResults/All%20Assets%3C%3CsavedSearch%3E%3E132@0x25xdescxARTESIA.FIELD.DATE%20IMPORTED@Mw%3D%3D@ZW5fVVM%3D@Mg%3D%3D@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UGhvdG9ncmFwaHk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SGFyZHdhcmUlMjBQaG90b2dyYXBoeSU1QyUyMiU1RCU3RCU1RCU3RCUyMg%3D%3D@%22%7B%7D%22</a:t>
            </a:r>
          </a:p>
          <a:p>
            <a:endParaRPr lang="en-US" b="1"/>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smtClean="0"/>
              <a:t>Oracle Corporate Logos</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https://omm.us.oracle.com:11443/otmm/ux-html/index.html?p=searchResults%2FLogos%253C%253CsavedSearch%253E%253E499%400x50xascxOTMM_SEARCH_ID_RELEVANCE%40Mw%253D%253D%40ZW5fVVM%253D%40Mg%253D%253D%40dW5kZWZpbmVk%40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TG9nb3MlNUMlMjIlNUQlN0QlNUQlN0QlMjI%253D%40%2522%257B%257D%2522</a:t>
            </a:r>
            <a:endParaRPr lang="en-US" b="1"/>
          </a:p>
          <a:p>
            <a:endParaRPr lang="en-US" b="1"/>
          </a:p>
          <a:p>
            <a:r>
              <a:rPr lang="en-US" b="1"/>
              <a:t>Oracle Brand</a:t>
            </a:r>
            <a:r>
              <a:rPr lang="en-US" b="1" baseline="0"/>
              <a:t> Icon Collection</a:t>
            </a:r>
          </a:p>
          <a:p>
            <a:r>
              <a:rPr lang="en-US"/>
              <a:t>https://omm.us.oracle.com:11443/otmm/ux-html/index.html?p=searchResults%2FBrand%2520Icon%2520Collection%253C%253CsavedSearch%253E%253E486%400x50xascxARTESIA.FIELD.ASSET%2520NAME%40Mw%253D%253D%40ZW5fVVM%253D%40Mg%253D%253D%40dW5kZWZpbmVk%40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PcmFjbGUlMjBCcmFuZCUyMEljb24lMjBDb2xsZWN0aW9uJTVDJTIyJTVEJTdEJTVEJTdEJTIy%40%2522%257B%257D%2522</a:t>
            </a:r>
          </a:p>
        </p:txBody>
      </p:sp>
      <p:sp>
        <p:nvSpPr>
          <p:cNvPr id="4" name="Slide Number Placeholder 3"/>
          <p:cNvSpPr>
            <a:spLocks noGrp="1"/>
          </p:cNvSpPr>
          <p:nvPr>
            <p:ph type="sldNum" sz="quarter" idx="10"/>
          </p:nvPr>
        </p:nvSpPr>
        <p:spPr/>
        <p:txBody>
          <a:bodyPr/>
          <a:lstStyle/>
          <a:p>
            <a:fld id="{8C72D9AE-7182-4680-8F79-479C4181FF08}" type="slidenum">
              <a:rPr lang="en-US" smtClean="0"/>
              <a:t>44</a:t>
            </a:fld>
            <a:endParaRPr lang="en-US"/>
          </a:p>
        </p:txBody>
      </p:sp>
    </p:spTree>
    <p:extLst>
      <p:ext uri="{BB962C8B-B14F-4D97-AF65-F5344CB8AC3E}">
        <p14:creationId xmlns:p14="http://schemas.microsoft.com/office/powerpoint/2010/main" val="13788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67379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8</a:t>
            </a:fld>
            <a:endParaRPr lang="uk-UA" dirty="0"/>
          </a:p>
        </p:txBody>
      </p:sp>
    </p:spTree>
    <p:extLst>
      <p:ext uri="{BB962C8B-B14F-4D97-AF65-F5344CB8AC3E}">
        <p14:creationId xmlns:p14="http://schemas.microsoft.com/office/powerpoint/2010/main" val="33467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142891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a:p>
        </p:txBody>
      </p:sp>
    </p:spTree>
    <p:extLst>
      <p:ext uri="{BB962C8B-B14F-4D97-AF65-F5344CB8AC3E}">
        <p14:creationId xmlns:p14="http://schemas.microsoft.com/office/powerpoint/2010/main" val="86717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AA48509-BE30-7D4C-BE30-61081D33C8FE}" type="datetime1">
              <a:rPr lang="en-US" smtClean="0"/>
              <a:t>11/11/17</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DF848E7A-6045-4940-AF28-C0215A2941C1}" type="datetime1">
              <a:rPr lang="en-US" smtClean="0"/>
              <a:t>11/11/17</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7E7740-0E94-3442-A577-21F5F2F71DAB}"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137A81-2751-9B42-B9EC-BAC8F4D0978D}"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4450EE6-9DA9-BB45-9FC2-B971708D7B55}"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2B585942-FEDF-E34A-8B06-6BF839D141E2}"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4EEDF7F-37A4-1947-99E9-2F94D5B3D4EE}"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8D749EC-5545-8748-A485-03BC2403731A}"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5FB13BA-EAD0-5E49-ABF9-4973F3C74E1D}"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16AD1E-D841-0847-986C-29444CE9443C}"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AECD58-E27F-8445-8285-87F064C704C2}"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E1287CE2-BC2D-6B40-AC80-C3C0447B6F98}" type="datetime1">
              <a:rPr lang="en-US" smtClean="0"/>
              <a:t>11/11/17</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D945250-C1F1-0D49-89D3-E7243449E16A}" type="datetime1">
              <a:rPr lang="en-US" smtClean="0"/>
              <a:t>11/11/17</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49EF28-5DA1-B34A-99EA-F1F67691AB65}" type="datetime1">
              <a:rPr lang="en-US" smtClean="0"/>
              <a:t>11/11/17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A7D638-4BC8-274B-A543-92A38EC1ED7B}" type="datetime1">
              <a:rPr lang="en-US" smtClean="0"/>
              <a:t>11/11/17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6BA6-4FA4-FD4B-B67F-101E00383C9C}"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17053-7C10-3E4C-B217-A333757F9537}"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869CE-6447-DD4E-B2BF-15842F8189A9}"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6575-1325-7C41-A738-33DB28250FC8}"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02076-7630-7940-9709-175BEC8F980A}"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AD986170-8930-2242-A21D-82F58B3DFADF}"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C588FF1C-CF6C-7344-9DDA-5A829991ACC8}"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71DEE69E-4F7F-0B42-A15A-7389C5458232}" type="datetime1">
              <a:rPr lang="en-US" smtClean="0"/>
              <a:t>11/11/17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9C5F2567-5372-A643-8253-D79FFF2D83C9}"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A2A366E3-37B7-7742-9F84-277C84A7DBD8}"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352FFB6-A053-D54D-B72F-76BC727181A1}" type="datetime1">
              <a:rPr lang="en-US" smtClean="0"/>
              <a:t>11/11/17</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7885E-4766-BF4F-9AF1-4F1502FF7723}"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ADF7C-6BE4-ED4C-948B-86AE5319FB2C}"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5A442E1-F7D5-E24E-8898-C8BE24B822AA}"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292C99-C47B-974D-BD7D-8834E1BA83A0}"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BE8BF6B-A357-074B-8424-2CBAF4A63210}"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4418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FEE9A6E-2117-0A4F-AAEE-BD25ED175C40}" type="datetime1">
              <a:rPr lang="en-US" smtClean="0"/>
              <a:t>11/11/17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36532CB1-753C-EF46-A819-F81863D55B7E}" type="datetime1">
              <a:rPr lang="en-US" smtClean="0"/>
              <a:t>11/11/17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EF994CF-4DD7-ED49-9C35-8DCAA1FEB25D}"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97B481A-D015-BE48-A5B2-9ED04468D7A5}"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DB164247-CA25-CC45-8583-AC91D07F9FC7}"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F9F0B-F913-6E41-94A0-6CCD12D776AE}"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 Id="rId4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EE58943-46C3-1044-83A0-3D35D53A4B83}" type="datetime1">
              <a:rPr lang="en-US" smtClean="0"/>
              <a:t>11/11/17</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1" Type="http://schemas.openxmlformats.org/officeDocument/2006/relationships/image" Target="../media/image25.jpeg"/><Relationship Id="rId12" Type="http://schemas.openxmlformats.org/officeDocument/2006/relationships/image" Target="../media/image26.jpeg"/><Relationship Id="rId13" Type="http://schemas.openxmlformats.org/officeDocument/2006/relationships/hyperlink" Target="NULL" TargetMode="External"/><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jpeg"/><Relationship Id="rId10"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jpg"/><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5.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hyperlink" Target="NU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9" Type="http://schemas.openxmlformats.org/officeDocument/2006/relationships/image" Target="../media/image54.jpg"/><Relationship Id="rId20" Type="http://schemas.openxmlformats.org/officeDocument/2006/relationships/image" Target="../media/image56.jpg"/><Relationship Id="rId21" Type="http://schemas.openxmlformats.org/officeDocument/2006/relationships/hyperlink" Target="NULL" TargetMode="External"/><Relationship Id="rId10" Type="http://schemas.openxmlformats.org/officeDocument/2006/relationships/hyperlink" Target="NULL" TargetMode="External"/><Relationship Id="rId11" Type="http://schemas.openxmlformats.org/officeDocument/2006/relationships/hyperlink" Target="NULL" TargetMode="External"/><Relationship Id="rId12" Type="http://schemas.openxmlformats.org/officeDocument/2006/relationships/hyperlink" Target="NULL" TargetMode="External"/><Relationship Id="rId13" Type="http://schemas.openxmlformats.org/officeDocument/2006/relationships/hyperlink" Target="NULL" TargetMode="External"/><Relationship Id="rId14" Type="http://schemas.openxmlformats.org/officeDocument/2006/relationships/hyperlink" Target="NULL" TargetMode="External"/><Relationship Id="rId15" Type="http://schemas.openxmlformats.org/officeDocument/2006/relationships/hyperlink" Target="NULL" TargetMode="External"/><Relationship Id="rId16" Type="http://schemas.openxmlformats.org/officeDocument/2006/relationships/image" Target="../media/image55.jpg"/><Relationship Id="rId17" Type="http://schemas.openxmlformats.org/officeDocument/2006/relationships/hyperlink" Target="NULL" TargetMode="External"/><Relationship Id="rId18" Type="http://schemas.openxmlformats.org/officeDocument/2006/relationships/hyperlink" Target="NULL" TargetMode="External"/><Relationship Id="rId19" Type="http://schemas.openxmlformats.org/officeDocument/2006/relationships/hyperlink" Target="NULL" TargetMode="External"/><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50.jpg"/><Relationship Id="rId6" Type="http://schemas.openxmlformats.org/officeDocument/2006/relationships/image" Target="../media/image51.jpg"/><Relationship Id="rId7" Type="http://schemas.openxmlformats.org/officeDocument/2006/relationships/image" Target="../media/image52.jpg"/><Relationship Id="rId8" Type="http://schemas.openxmlformats.org/officeDocument/2006/relationships/image" Target="../media/image53.jpg"/></Relationships>
</file>

<file path=ppt/slides/_rels/slide44.xml.rels><?xml version="1.0" encoding="UTF-8" standalone="yes"?>
<Relationships xmlns="http://schemas.openxmlformats.org/package/2006/relationships"><Relationship Id="rId9" Type="http://schemas.openxmlformats.org/officeDocument/2006/relationships/image" Target="../media/image5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jpg"/><Relationship Id="rId15" Type="http://schemas.openxmlformats.org/officeDocument/2006/relationships/image" Target="../media/image65.jpg"/><Relationship Id="rId16" Type="http://schemas.openxmlformats.org/officeDocument/2006/relationships/image" Target="../media/image66.jpg"/><Relationship Id="rId17" Type="http://schemas.openxmlformats.org/officeDocument/2006/relationships/image" Target="../media/image67.jpg"/><Relationship Id="rId18" Type="http://schemas.openxmlformats.org/officeDocument/2006/relationships/image" Target="../media/image68.jpg"/><Relationship Id="rId19" Type="http://schemas.openxmlformats.org/officeDocument/2006/relationships/image" Target="../media/image69.png"/><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image" Target="../media/image57.png"/><Relationship Id="rId8"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cademy.oracle.com/en/oa-web-overview.html" TargetMode="Externa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racle_sxswedu" TargetMode="External"/><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24001"/>
            <a:ext cx="5719085" cy="4419600"/>
          </a:xfrm>
        </p:spPr>
        <p:txBody>
          <a:bodyPr/>
          <a:lstStyle/>
          <a:p>
            <a:r>
              <a:rPr lang="en-US" sz="2400" dirty="0" smtClean="0"/>
              <a:t>Took Open Source Software to the big time, starting in 2008</a:t>
            </a:r>
          </a:p>
          <a:p>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uk-UA" smtClean="0"/>
              <a:t>10</a:t>
            </a:fld>
            <a:endParaRPr lang="uk-UA"/>
          </a:p>
        </p:txBody>
      </p:sp>
      <p:sp>
        <p:nvSpPr>
          <p:cNvPr id="5" name="Title 4"/>
          <p:cNvSpPr>
            <a:spLocks noGrp="1"/>
          </p:cNvSpPr>
          <p:nvPr>
            <p:ph type="title"/>
          </p:nvPr>
        </p:nvSpPr>
        <p:spPr/>
        <p:txBody>
          <a:bodyPr/>
          <a:lstStyle/>
          <a:p>
            <a:r>
              <a:rPr lang="en-US" dirty="0" smtClean="0"/>
              <a:t>Introducing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Points</a:t>
            </a:r>
            <a:endParaRPr lang="en-US" dirty="0"/>
          </a:p>
        </p:txBody>
      </p:sp>
      <p:sp>
        <p:nvSpPr>
          <p:cNvPr id="3" name="Content Placeholder 2"/>
          <p:cNvSpPr>
            <a:spLocks noGrp="1"/>
          </p:cNvSpPr>
          <p:nvPr>
            <p:ph idx="1"/>
          </p:nvPr>
        </p:nvSpPr>
        <p:spPr/>
        <p:txBody>
          <a:bodyPr/>
          <a:lstStyle/>
          <a:p>
            <a:r>
              <a:rPr lang="en-US" dirty="0" smtClean="0"/>
              <a:t>Quick Example</a:t>
            </a:r>
          </a:p>
          <a:p>
            <a:pPr lvl="1"/>
            <a:r>
              <a:rPr lang="en-US" dirty="0" smtClean="0"/>
              <a:t>Create a live project, accept collaboration from it</a:t>
            </a:r>
          </a:p>
          <a:p>
            <a:r>
              <a:rPr lang="en-US" dirty="0" smtClean="0"/>
              <a:t>History of Open Source</a:t>
            </a:r>
          </a:p>
          <a:p>
            <a:pPr lvl="1"/>
            <a:r>
              <a:rPr lang="en-US" dirty="0" smtClean="0"/>
              <a:t>Difference between Open Source and Free Software</a:t>
            </a:r>
          </a:p>
          <a:p>
            <a:pPr lvl="1"/>
            <a:r>
              <a:rPr lang="en-US" dirty="0" smtClean="0"/>
              <a:t>Life before open source</a:t>
            </a:r>
          </a:p>
          <a:p>
            <a:pPr lvl="1"/>
            <a:r>
              <a:rPr lang="en-US" dirty="0" smtClean="0"/>
              <a:t>Why open source is great for your career</a:t>
            </a:r>
          </a:p>
          <a:p>
            <a:pPr lvl="2"/>
            <a:r>
              <a:rPr lang="en-US" dirty="0" smtClean="0"/>
              <a:t>Your portfolio is out there for all to se</a:t>
            </a:r>
          </a:p>
          <a:p>
            <a:pPr lvl="2"/>
            <a:r>
              <a:rPr lang="en-US" dirty="0" smtClean="0"/>
              <a:t>You can take your code with you to your next job, if you want</a:t>
            </a:r>
          </a:p>
          <a:p>
            <a:pPr lvl="2"/>
            <a:r>
              <a:rPr lang="en-US" dirty="0" smtClean="0"/>
              <a:t>You can build a name for yourself outside of your company</a:t>
            </a:r>
          </a:p>
          <a:p>
            <a:r>
              <a:rPr lang="en-US" dirty="0" smtClean="0"/>
              <a:t>Before GitHub</a:t>
            </a:r>
          </a:p>
          <a:p>
            <a:pPr lvl="1"/>
            <a:r>
              <a:rPr lang="en-US" dirty="0" err="1" smtClean="0"/>
              <a:t>SourceForge</a:t>
            </a:r>
            <a:r>
              <a:rPr lang="en-US" dirty="0" smtClean="0"/>
              <a:t>, </a:t>
            </a:r>
            <a:r>
              <a:rPr lang="en-US" dirty="0" err="1" smtClean="0"/>
              <a:t>Codehaus</a:t>
            </a:r>
            <a:r>
              <a:rPr lang="en-US" dirty="0" smtClean="0"/>
              <a:t>, Google Code</a:t>
            </a:r>
          </a:p>
          <a:p>
            <a:r>
              <a:rPr lang="en-US" dirty="0" smtClean="0"/>
              <a:t>After GitHub: coins the term ”social coding”</a:t>
            </a:r>
          </a:p>
          <a:p>
            <a:pPr lvl="1"/>
            <a:r>
              <a:rPr lang="en-US" dirty="0" err="1" smtClean="0"/>
              <a:t>GitLab</a:t>
            </a:r>
            <a:r>
              <a:rPr lang="en-US" dirty="0" smtClean="0"/>
              <a:t> and </a:t>
            </a:r>
            <a:r>
              <a:rPr lang="en-US" dirty="0" err="1" smtClean="0"/>
              <a:t>BitBucket</a:t>
            </a:r>
            <a:r>
              <a:rPr lang="en-US" dirty="0" smtClean="0"/>
              <a:t> are still players</a:t>
            </a:r>
          </a:p>
        </p:txBody>
      </p:sp>
      <p:sp>
        <p:nvSpPr>
          <p:cNvPr id="4" name="Slide Number Placeholder 3"/>
          <p:cNvSpPr>
            <a:spLocks noGrp="1"/>
          </p:cNvSpPr>
          <p:nvPr>
            <p:ph type="sldNum" sz="quarter" idx="12"/>
          </p:nvPr>
        </p:nvSpPr>
        <p:spPr/>
        <p:txBody>
          <a:bodyPr/>
          <a:lstStyle/>
          <a:p>
            <a:fld id="{C51EAA63-D034-42AE-91FA-B13B9518C7BE}" type="slidenum">
              <a:rPr lang="uk-UA" smtClean="0"/>
              <a:t>11</a:t>
            </a:fld>
            <a:endParaRPr lang="uk-UA"/>
          </a:p>
        </p:txBody>
      </p:sp>
    </p:spTree>
    <p:extLst>
      <p:ext uri="{BB962C8B-B14F-4D97-AF65-F5344CB8AC3E}">
        <p14:creationId xmlns:p14="http://schemas.microsoft.com/office/powerpoint/2010/main" val="178900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Points</a:t>
            </a:r>
            <a:endParaRPr lang="en-US" dirty="0"/>
          </a:p>
        </p:txBody>
      </p:sp>
      <p:sp>
        <p:nvSpPr>
          <p:cNvPr id="3" name="Content Placeholder 2"/>
          <p:cNvSpPr>
            <a:spLocks noGrp="1"/>
          </p:cNvSpPr>
          <p:nvPr>
            <p:ph idx="1"/>
          </p:nvPr>
        </p:nvSpPr>
        <p:spPr/>
        <p:txBody>
          <a:bodyPr/>
          <a:lstStyle/>
          <a:p>
            <a:r>
              <a:rPr lang="en-US" dirty="0" smtClean="0"/>
              <a:t>History of Version Control Systems</a:t>
            </a:r>
          </a:p>
          <a:p>
            <a:pPr lvl="1"/>
            <a:r>
              <a:rPr lang="en-US" dirty="0" smtClean="0"/>
              <a:t>Non-distributed RCS, SCCS, CVS, Subversion</a:t>
            </a:r>
          </a:p>
          <a:p>
            <a:pPr lvl="1"/>
            <a:r>
              <a:rPr lang="en-US" dirty="0" smtClean="0"/>
              <a:t>Distributed: Mercurial, </a:t>
            </a:r>
            <a:r>
              <a:rPr lang="en-US" dirty="0" err="1" smtClean="0"/>
              <a:t>Git</a:t>
            </a:r>
            <a:endParaRPr lang="en-US" dirty="0" smtClean="0"/>
          </a:p>
          <a:p>
            <a:r>
              <a:rPr lang="en-US" dirty="0" err="1" smtClean="0"/>
              <a:t>Git</a:t>
            </a:r>
            <a:r>
              <a:rPr lang="en-US" dirty="0" smtClean="0"/>
              <a:t> History</a:t>
            </a:r>
          </a:p>
          <a:p>
            <a:pPr lvl="1"/>
            <a:r>
              <a:rPr lang="en-US" dirty="0" smtClean="0"/>
              <a:t>Built for developing the Linux Operating System kernel</a:t>
            </a:r>
          </a:p>
          <a:p>
            <a:pPr lvl="1"/>
            <a:endParaRPr lang="en-US" dirty="0" smtClean="0"/>
          </a:p>
        </p:txBody>
      </p:sp>
      <p:sp>
        <p:nvSpPr>
          <p:cNvPr id="4" name="Slide Number Placeholder 3"/>
          <p:cNvSpPr>
            <a:spLocks noGrp="1"/>
          </p:cNvSpPr>
          <p:nvPr>
            <p:ph type="sldNum" sz="quarter" idx="12"/>
          </p:nvPr>
        </p:nvSpPr>
        <p:spPr/>
        <p:txBody>
          <a:bodyPr/>
          <a:lstStyle/>
          <a:p>
            <a:fld id="{C51EAA63-D034-42AE-91FA-B13B9518C7BE}" type="slidenum">
              <a:rPr lang="uk-UA" smtClean="0"/>
              <a:t>12</a:t>
            </a:fld>
            <a:endParaRPr lang="uk-UA"/>
          </a:p>
        </p:txBody>
      </p:sp>
    </p:spTree>
    <p:extLst>
      <p:ext uri="{BB962C8B-B14F-4D97-AF65-F5344CB8AC3E}">
        <p14:creationId xmlns:p14="http://schemas.microsoft.com/office/powerpoint/2010/main" val="160360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Extras</a:t>
            </a:r>
            <a:endParaRPr lang="en-US" dirty="0"/>
          </a:p>
        </p:txBody>
      </p:sp>
      <p:sp>
        <p:nvSpPr>
          <p:cNvPr id="3" name="Content Placeholder 2"/>
          <p:cNvSpPr>
            <a:spLocks noGrp="1"/>
          </p:cNvSpPr>
          <p:nvPr>
            <p:ph idx="1"/>
          </p:nvPr>
        </p:nvSpPr>
        <p:spPr/>
        <p:txBody>
          <a:bodyPr/>
          <a:lstStyle/>
          <a:p>
            <a:r>
              <a:rPr lang="en-US" dirty="0" smtClean="0"/>
              <a:t>Gist</a:t>
            </a:r>
          </a:p>
          <a:p>
            <a:r>
              <a:rPr lang="en-US" dirty="0" smtClean="0"/>
              <a:t>Issues</a:t>
            </a:r>
          </a:p>
          <a:p>
            <a:r>
              <a:rPr lang="en-US" smtClean="0"/>
              <a:t>GitHub Pages</a:t>
            </a:r>
            <a:endParaRPr lang="en-US"/>
          </a:p>
        </p:txBody>
      </p:sp>
      <p:sp>
        <p:nvSpPr>
          <p:cNvPr id="4" name="Slide Number Placeholder 3"/>
          <p:cNvSpPr>
            <a:spLocks noGrp="1"/>
          </p:cNvSpPr>
          <p:nvPr>
            <p:ph type="sldNum" sz="quarter" idx="12"/>
          </p:nvPr>
        </p:nvSpPr>
        <p:spPr/>
        <p:txBody>
          <a:bodyPr/>
          <a:lstStyle/>
          <a:p>
            <a:fld id="{C51EAA63-D034-42AE-91FA-B13B9518C7BE}" type="slidenum">
              <a:rPr lang="uk-UA" smtClean="0"/>
              <a:t>13</a:t>
            </a:fld>
            <a:endParaRPr lang="uk-UA"/>
          </a:p>
        </p:txBody>
      </p:sp>
    </p:spTree>
    <p:extLst>
      <p:ext uri="{BB962C8B-B14F-4D97-AF65-F5344CB8AC3E}">
        <p14:creationId xmlns:p14="http://schemas.microsoft.com/office/powerpoint/2010/main" val="1534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Header without Picture</a:t>
            </a:r>
            <a:endParaRPr lang="en-US" dirty="0"/>
          </a:p>
        </p:txBody>
      </p:sp>
      <p:sp>
        <p:nvSpPr>
          <p:cNvPr id="3" name="Text Placeholder 2"/>
          <p:cNvSpPr>
            <a:spLocks noGrp="1"/>
          </p:cNvSpPr>
          <p:nvPr>
            <p:ph type="body" idx="1"/>
          </p:nvPr>
        </p:nvSpPr>
        <p:spPr/>
        <p:txBody>
          <a:bodyPr/>
          <a:lstStyle/>
          <a:p>
            <a:r>
              <a:rPr lang="en-US" dirty="0"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14</a:t>
            </a:fld>
            <a:endParaRPr lang="en-US" dirty="0"/>
          </a:p>
        </p:txBody>
      </p:sp>
    </p:spTree>
    <p:extLst>
      <p:ext uri="{BB962C8B-B14F-4D97-AF65-F5344CB8AC3E}">
        <p14:creationId xmlns:p14="http://schemas.microsoft.com/office/powerpoint/2010/main" val="26834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t>15</a:t>
            </a:fld>
            <a:endParaRPr lang="en-US" dirty="0"/>
          </a:p>
        </p:txBody>
      </p:sp>
      <p:sp>
        <p:nvSpPr>
          <p:cNvPr id="2" name="Title 1"/>
          <p:cNvSpPr>
            <a:spLocks noGrp="1"/>
          </p:cNvSpPr>
          <p:nvPr>
            <p:ph type="title"/>
          </p:nvPr>
        </p:nvSpPr>
        <p:spPr/>
        <p:txBody>
          <a:bodyPr/>
          <a:lstStyle/>
          <a:p>
            <a:r>
              <a:rPr lang="en-US" dirty="0" smtClean="0"/>
              <a:t>Oracle Brand Photo Collection</a:t>
            </a:r>
            <a:endParaRPr lang="en-US"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5866" y="3396637"/>
            <a:ext cx="2030784" cy="1353312"/>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0879" y="3396637"/>
            <a:ext cx="2029968" cy="135331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0863" y="3396637"/>
            <a:ext cx="2027098" cy="1353312"/>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6887" y="3396637"/>
            <a:ext cx="2029135" cy="1353312"/>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434" y="3396637"/>
            <a:ext cx="2028500" cy="1353312"/>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829" y="1669362"/>
            <a:ext cx="2030794" cy="1353312"/>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96471" y="1678935"/>
            <a:ext cx="2029968" cy="1353312"/>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77048" y="1676950"/>
            <a:ext cx="2029968" cy="1353312"/>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62754" y="1676950"/>
            <a:ext cx="2029182" cy="1353312"/>
          </a:xfrm>
          <a:prstGeom prst="rect">
            <a:avLst/>
          </a:prstGeom>
        </p:spPr>
      </p:pic>
      <p:pic>
        <p:nvPicPr>
          <p:cNvPr id="39" name="Picture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0002" y="1676950"/>
            <a:ext cx="2028819" cy="1353312"/>
          </a:xfrm>
          <a:prstGeom prst="rect">
            <a:avLst/>
          </a:prstGeom>
        </p:spPr>
      </p:pic>
      <p:sp>
        <p:nvSpPr>
          <p:cNvPr id="16" name="TextBox 15"/>
          <p:cNvSpPr txBox="1"/>
          <p:nvPr/>
        </p:nvSpPr>
        <p:spPr>
          <a:xfrm>
            <a:off x="531812" y="5554947"/>
            <a:ext cx="11329629" cy="355145"/>
          </a:xfrm>
          <a:prstGeom prst="rect">
            <a:avLst/>
          </a:prstGeom>
          <a:noFill/>
        </p:spPr>
        <p:txBody>
          <a:bodyPr wrap="square" lIns="0" tIns="0" rIns="0" bIns="0" rtlCol="0">
            <a:noAutofit/>
          </a:bodyPr>
          <a:lstStyle/>
          <a:p>
            <a:pPr>
              <a:spcAft>
                <a:spcPts val="600"/>
              </a:spcAft>
            </a:pPr>
            <a:r>
              <a:rPr lang="en-US" dirty="0"/>
              <a:t>Access high-quality photographs at</a:t>
            </a:r>
            <a:r>
              <a:rPr lang="en-US" dirty="0" smtClean="0"/>
              <a:t>: </a:t>
            </a:r>
            <a:r>
              <a:rPr lang="en-US" dirty="0" smtClean="0">
                <a:hlinkClick r:id="rId13" invalidUrl="https://omm.us.oracle.com:11443/otmm/ux-html/index.html?p=searchResults/All Assets&lt;&lt;savedSearch&gt;&gt;132@0x200xascxOTMM_SEARCH_ID_RELEVANCE@Mw==@ZW5fVVM=@Mg==@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UGhvdG9ncmFwaHk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nJhbmQlMjBQaG90byUyMENvbGxlY3Rpb24lNUMlMjIlNUQlN0QlNUQlN0QlMjI=@&quot;{}&quot;"/>
              </a:rPr>
              <a:t>Media Manager &gt; Photography &gt; Brand Photo Collection</a:t>
            </a:r>
            <a:endParaRPr lang="en-US" dirty="0">
              <a:solidFill>
                <a:srgbClr val="000000"/>
              </a:solidFill>
              <a:latin typeface="Arial" charset="0"/>
            </a:endParaRPr>
          </a:p>
          <a:p>
            <a:pPr>
              <a:spcAft>
                <a:spcPts val="600"/>
              </a:spcAft>
            </a:pPr>
            <a:endParaRPr lang="en-US" i="1" dirty="0"/>
          </a:p>
          <a:p>
            <a:pPr>
              <a:spcAft>
                <a:spcPts val="600"/>
              </a:spcAft>
            </a:pPr>
            <a:endParaRPr lang="en-US" dirty="0"/>
          </a:p>
        </p:txBody>
      </p:sp>
      <p:sp>
        <p:nvSpPr>
          <p:cNvPr id="17" name="TextBox 16"/>
          <p:cNvSpPr txBox="1"/>
          <p:nvPr/>
        </p:nvSpPr>
        <p:spPr>
          <a:xfrm>
            <a:off x="531812" y="5910092"/>
            <a:ext cx="11329629" cy="355145"/>
          </a:xfrm>
          <a:prstGeom prst="rect">
            <a:avLst/>
          </a:prstGeom>
          <a:noFill/>
        </p:spPr>
        <p:txBody>
          <a:bodyPr wrap="square" lIns="0" tIns="0" rIns="0" bIns="0" rtlCol="0">
            <a:noAutofit/>
          </a:bodyPr>
          <a:lstStyle/>
          <a:p>
            <a:r>
              <a:rPr lang="en-US" sz="1400" i="1" dirty="0"/>
              <a:t>(Click on the link in Slide Show mode to go directly to the assets page. Complete URL is available in the speaker notes.)</a:t>
            </a:r>
            <a:endParaRPr lang="en-US" sz="1400"/>
          </a:p>
        </p:txBody>
      </p:sp>
    </p:spTree>
    <p:extLst>
      <p:ext uri="{BB962C8B-B14F-4D97-AF65-F5344CB8AC3E}">
        <p14:creationId xmlns:p14="http://schemas.microsoft.com/office/powerpoint/2010/main" val="83935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2_exadata_x5-2_ta4_bty-no-bkg.jp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46795" r="-49854" b="16"/>
          <a:stretch/>
        </p:blipFill>
        <p:spPr>
          <a:xfrm>
            <a:off x="5588456" y="533399"/>
            <a:ext cx="6068558" cy="5869325"/>
          </a:xfrm>
        </p:spPr>
      </p:pic>
      <p:sp>
        <p:nvSpPr>
          <p:cNvPr id="2" name="Title 1"/>
          <p:cNvSpPr>
            <a:spLocks noGrp="1"/>
          </p:cNvSpPr>
          <p:nvPr>
            <p:ph type="title"/>
          </p:nvPr>
        </p:nvSpPr>
        <p:spPr/>
        <p:txBody>
          <a:bodyPr/>
          <a:lstStyle/>
          <a:p>
            <a:r>
              <a:rPr lang="en-US" smtClean="0"/>
              <a:t>Announcement Layout</a:t>
            </a:r>
            <a:endParaRPr lang="en-US" dirty="0"/>
          </a:p>
        </p:txBody>
      </p:sp>
      <p:sp>
        <p:nvSpPr>
          <p:cNvPr id="4" name="Text Placeholder 3"/>
          <p:cNvSpPr>
            <a:spLocks noGrp="1"/>
          </p:cNvSpPr>
          <p:nvPr>
            <p:ph type="body" sz="half" idx="2"/>
          </p:nvPr>
        </p:nvSpPr>
        <p:spPr/>
        <p:txBody>
          <a:bodyPr/>
          <a:lstStyle/>
          <a:p>
            <a:r>
              <a:rPr lang="en-US" smtClean="0"/>
              <a:t>Subtitle or description</a:t>
            </a:r>
            <a:endParaRPr lang="en-US" dirty="0"/>
          </a:p>
        </p:txBody>
      </p:sp>
      <p:pic>
        <p:nvPicPr>
          <p:cNvPr id="10" name="Picture Placeholder 7" descr="A product logo can be included here" title="Announcement Slide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25" y="533400"/>
            <a:ext cx="1474530" cy="990600"/>
          </a:xfrm>
          <a:prstGeom prst="rect">
            <a:avLst/>
          </a:prstGeom>
          <a:noFill/>
        </p:spPr>
      </p:pic>
      <p:sp>
        <p:nvSpPr>
          <p:cNvPr id="3" name="Slide Number Placeholder 2"/>
          <p:cNvSpPr>
            <a:spLocks noGrp="1"/>
          </p:cNvSpPr>
          <p:nvPr>
            <p:ph type="sldNum" sz="quarter" idx="12"/>
          </p:nvPr>
        </p:nvSpPr>
        <p:spPr/>
        <p:txBody>
          <a:bodyPr/>
          <a:lstStyle/>
          <a:p>
            <a:fld id="{C51EAA63-D034-42AE-91FA-B13B9518C7BE}" type="slidenum">
              <a:rPr lang="en-US" smtClean="0"/>
              <a:t>16</a:t>
            </a:fld>
            <a:endParaRPr lang="en-US" dirty="0"/>
          </a:p>
        </p:txBody>
      </p:sp>
      <p:sp>
        <p:nvSpPr>
          <p:cNvPr id="11" name="TextBox 10"/>
          <p:cNvSpPr txBox="1"/>
          <p:nvPr/>
        </p:nvSpPr>
        <p:spPr>
          <a:xfrm>
            <a:off x="8686800" y="5486400"/>
            <a:ext cx="32004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the sample picture and LOGO like the ones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14558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 customer or partner quote surrounded by quotation marks.”</a:t>
            </a:r>
            <a:endParaRPr lang="en-US" dirty="0"/>
          </a:p>
        </p:txBody>
      </p:sp>
      <p:sp>
        <p:nvSpPr>
          <p:cNvPr id="3" name="Text Placeholder 2"/>
          <p:cNvSpPr>
            <a:spLocks noGrp="1"/>
          </p:cNvSpPr>
          <p:nvPr>
            <p:ph type="body" sz="half" idx="2"/>
          </p:nvPr>
        </p:nvSpPr>
        <p:spPr>
          <a:xfrm>
            <a:off x="3503611" y="3429000"/>
            <a:ext cx="8151813" cy="762000"/>
          </a:xfrm>
        </p:spPr>
        <p:txBody>
          <a:bodyPr/>
          <a:lstStyle/>
          <a:p>
            <a:r>
              <a:rPr lang="en-US" smtClean="0"/>
              <a:t>Customer Name, Title, Company</a:t>
            </a:r>
            <a:endParaRPr lang="en-US" dirty="0"/>
          </a:p>
        </p:txBody>
      </p:sp>
      <p:pic>
        <p:nvPicPr>
          <p:cNvPr id="10" name="Picture Placeholder 8" descr="Customer logo can be included here" title="Customer Quote with logo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42" y="1810398"/>
            <a:ext cx="1888434" cy="1256004"/>
          </a:xfrm>
          <a:prstGeom prst="rect">
            <a:avLst/>
          </a:prstGeom>
          <a:noFill/>
        </p:spPr>
      </p:pic>
      <p:sp>
        <p:nvSpPr>
          <p:cNvPr id="7" name="TextBox 6"/>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the sample LOGO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4" name="Slide Number Placeholder 3"/>
          <p:cNvSpPr>
            <a:spLocks noGrp="1"/>
          </p:cNvSpPr>
          <p:nvPr>
            <p:ph type="sldNum" sz="quarter" idx="12"/>
          </p:nvPr>
        </p:nvSpPr>
        <p:spPr/>
        <p:txBody>
          <a:bodyPr/>
          <a:lstStyle/>
          <a:p>
            <a:fld id="{C51EAA63-D034-42AE-91FA-B13B9518C7BE}" type="slidenum">
              <a:rPr lang="en-US" smtClean="0"/>
              <a:t>17</a:t>
            </a:fld>
            <a:endParaRPr lang="en-US" dirty="0"/>
          </a:p>
        </p:txBody>
      </p:sp>
    </p:spTree>
    <p:extLst>
      <p:ext uri="{BB962C8B-B14F-4D97-AF65-F5344CB8AC3E}">
        <p14:creationId xmlns:p14="http://schemas.microsoft.com/office/powerpoint/2010/main" val="360881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customer or partner quote surrounded by quotation marks.”</a:t>
            </a:r>
            <a:endParaRPr lang="en-US" dirty="0"/>
          </a:p>
        </p:txBody>
      </p:sp>
      <p:sp>
        <p:nvSpPr>
          <p:cNvPr id="3" name="Text Placeholder 2"/>
          <p:cNvSpPr>
            <a:spLocks noGrp="1"/>
          </p:cNvSpPr>
          <p:nvPr>
            <p:ph type="body" sz="half" idx="2"/>
          </p:nvPr>
        </p:nvSpPr>
        <p:spPr>
          <a:xfrm>
            <a:off x="3503611" y="3429000"/>
            <a:ext cx="8151813" cy="762000"/>
          </a:xfrm>
        </p:spPr>
        <p:txBody>
          <a:bodyPr/>
          <a:lstStyle/>
          <a:p>
            <a:r>
              <a:rPr lang="en-US" dirty="0" smtClean="0"/>
              <a:t>Customer Name, Title, Company</a:t>
            </a:r>
            <a:endParaRPr lang="en-US" dirty="0"/>
          </a:p>
        </p:txBody>
      </p:sp>
      <p:sp>
        <p:nvSpPr>
          <p:cNvPr id="9" name="TextBox 8"/>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4" name="Slide Number Placeholder 3"/>
          <p:cNvSpPr>
            <a:spLocks noGrp="1"/>
          </p:cNvSpPr>
          <p:nvPr>
            <p:ph type="sldNum" sz="quarter" idx="12"/>
          </p:nvPr>
        </p:nvSpPr>
        <p:spPr/>
        <p:txBody>
          <a:bodyPr/>
          <a:lstStyle/>
          <a:p>
            <a:fld id="{C51EAA63-D034-42AE-91FA-B13B9518C7BE}" type="slidenum">
              <a:rPr lang="en-US" smtClean="0"/>
              <a:t>18</a:t>
            </a:fld>
            <a:endParaRPr lang="en-US" dirty="0"/>
          </a:p>
        </p:txBody>
      </p:sp>
      <p:pic>
        <p:nvPicPr>
          <p:cNvPr id="7" name="Picture Placeholder 6"/>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2680" t="8078" r="14777"/>
          <a:stretch/>
        </p:blipFill>
        <p:spPr/>
      </p:pic>
    </p:spTree>
    <p:extLst>
      <p:ext uri="{BB962C8B-B14F-4D97-AF65-F5344CB8AC3E}">
        <p14:creationId xmlns:p14="http://schemas.microsoft.com/office/powerpoint/2010/main" val="343292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Line 1</a:t>
            </a:r>
            <a:br>
              <a:rPr lang="en-US" dirty="0"/>
            </a:br>
            <a:r>
              <a:rPr lang="en-US" dirty="0"/>
              <a:t>Title and Content Layout Line 2</a:t>
            </a:r>
          </a:p>
        </p:txBody>
      </p:sp>
      <p:sp>
        <p:nvSpPr>
          <p:cNvPr id="3" name="Content Placeholder 2"/>
          <p:cNvSpPr>
            <a:spLocks noGrp="1"/>
          </p:cNvSpPr>
          <p:nvPr>
            <p:ph idx="1"/>
          </p:nvPr>
        </p:nvSpPr>
        <p:spPr/>
        <p:txBody>
          <a:bodyPr>
            <a:noAutofit/>
          </a:bodyPr>
          <a:lstStyle/>
          <a:p>
            <a:r>
              <a:rPr lang="en-US" dirty="0" smtClean="0"/>
              <a:t>First-level </a:t>
            </a:r>
            <a:r>
              <a:rPr lang="en-US" dirty="0"/>
              <a:t>bulleted text is </a:t>
            </a:r>
            <a:r>
              <a:rPr lang="en-US" dirty="0" smtClean="0"/>
              <a:t>Calibri 28 </a:t>
            </a:r>
            <a:r>
              <a:rPr lang="en-US" dirty="0"/>
              <a:t>pt</a:t>
            </a:r>
          </a:p>
          <a:p>
            <a:pPr lvl="1"/>
            <a:r>
              <a:rPr lang="en-US" dirty="0" smtClean="0"/>
              <a:t>Second-level </a:t>
            </a:r>
            <a:r>
              <a:rPr lang="en-US" dirty="0"/>
              <a:t>text (press tab key) is </a:t>
            </a:r>
            <a:r>
              <a:rPr lang="en-US" dirty="0" smtClean="0"/>
              <a:t>24 </a:t>
            </a:r>
            <a:r>
              <a:rPr lang="en-US" dirty="0" err="1" smtClean="0"/>
              <a:t>pt</a:t>
            </a:r>
            <a:endParaRPr lang="en-US" dirty="0" smtClean="0"/>
          </a:p>
          <a:p>
            <a:pPr lvl="2"/>
            <a:r>
              <a:rPr lang="en-US" dirty="0" smtClean="0"/>
              <a:t>Third-level </a:t>
            </a:r>
            <a:r>
              <a:rPr lang="en-US" dirty="0"/>
              <a:t>text (press tab key) is </a:t>
            </a:r>
            <a:r>
              <a:rPr lang="en-US" dirty="0" smtClean="0"/>
              <a:t>20 </a:t>
            </a:r>
            <a:r>
              <a:rPr lang="en-US" dirty="0" err="1" smtClean="0"/>
              <a:t>pt</a:t>
            </a:r>
            <a:endParaRPr lang="en-US" dirty="0" smtClean="0"/>
          </a:p>
          <a:p>
            <a:pPr lvl="3"/>
            <a:r>
              <a:rPr lang="en-US" dirty="0" smtClean="0"/>
              <a:t>Fourth-level </a:t>
            </a:r>
            <a:r>
              <a:rPr lang="en-US" dirty="0"/>
              <a:t>text (press tab key) is </a:t>
            </a:r>
            <a:r>
              <a:rPr lang="en-US" dirty="0" smtClean="0"/>
              <a:t>18 </a:t>
            </a:r>
            <a:r>
              <a:rPr lang="en-US" dirty="0" err="1"/>
              <a:t>pt</a:t>
            </a:r>
            <a:endParaRPr lang="en-US" dirty="0"/>
          </a:p>
          <a:p>
            <a:r>
              <a:rPr lang="en-US" dirty="0" smtClean="0"/>
              <a:t>Calibri is </a:t>
            </a:r>
            <a:r>
              <a:rPr lang="en-US" dirty="0"/>
              <a:t>the only font used in the template</a:t>
            </a:r>
          </a:p>
          <a:p>
            <a:r>
              <a:rPr lang="en-US" dirty="0"/>
              <a:t>All bulleted text is sentence case (capitalize first letter of first word)</a:t>
            </a:r>
          </a:p>
          <a:p>
            <a:r>
              <a:rPr lang="en-US" dirty="0"/>
              <a:t>Use </a:t>
            </a:r>
            <a:r>
              <a:rPr lang="en-US" b="1" dirty="0"/>
              <a:t>bold</a:t>
            </a:r>
            <a:r>
              <a:rPr lang="en-US" dirty="0"/>
              <a:t>, </a:t>
            </a:r>
            <a:r>
              <a:rPr lang="en-US" dirty="0" smtClean="0">
                <a:solidFill>
                  <a:schemeClr val="accent1"/>
                </a:solidFill>
              </a:rPr>
              <a:t>red</a:t>
            </a:r>
            <a:r>
              <a:rPr lang="en-US" dirty="0" smtClean="0"/>
              <a:t>,</a:t>
            </a:r>
            <a:r>
              <a:rPr lang="en-US" dirty="0" smtClean="0">
                <a:solidFill>
                  <a:schemeClr val="accent1"/>
                </a:solidFill>
              </a:rPr>
              <a:t> </a:t>
            </a:r>
            <a:r>
              <a:rPr lang="en-US" dirty="0" smtClean="0"/>
              <a:t>or </a:t>
            </a:r>
            <a:r>
              <a:rPr lang="en-US" b="1" dirty="0">
                <a:solidFill>
                  <a:schemeClr val="accent1"/>
                </a:solidFill>
              </a:rPr>
              <a:t>both</a:t>
            </a:r>
            <a:r>
              <a:rPr lang="en-US" dirty="0">
                <a:solidFill>
                  <a:schemeClr val="accent1"/>
                </a:solidFill>
              </a:rPr>
              <a:t> </a:t>
            </a:r>
            <a:r>
              <a:rPr lang="en-US" dirty="0"/>
              <a:t>to highlight </a:t>
            </a:r>
            <a:r>
              <a:rPr lang="en-US" dirty="0" smtClean="0"/>
              <a:t>ONLY KEY text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19</a:t>
            </a:fld>
            <a:endParaRPr lang="en-US" dirty="0"/>
          </a:p>
        </p:txBody>
      </p:sp>
    </p:spTree>
    <p:extLst>
      <p:ext uri="{BB962C8B-B14F-4D97-AF65-F5344CB8AC3E}">
        <p14:creationId xmlns:p14="http://schemas.microsoft.com/office/powerpoint/2010/main" val="296300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Seminole County Teach-In 2017</a:t>
            </a:r>
            <a:endParaRPr lang="en-US" dirty="0"/>
          </a:p>
        </p:txBody>
      </p:sp>
      <p:sp>
        <p:nvSpPr>
          <p:cNvPr id="6" name="Text Placeholder 5"/>
          <p:cNvSpPr>
            <a:spLocks noGrp="1"/>
          </p:cNvSpPr>
          <p:nvPr>
            <p:ph type="body" sz="quarter" idx="14"/>
          </p:nvPr>
        </p:nvSpPr>
        <p:spPr/>
        <p:txBody>
          <a:bodyPr/>
          <a:lstStyle/>
          <a:p>
            <a:r>
              <a:rPr lang="en-US" dirty="0" smtClean="0"/>
              <a:t>Ed Burns</a:t>
            </a:r>
            <a:endParaRPr lang="en-US" dirty="0" smtClean="0"/>
          </a:p>
          <a:p>
            <a:r>
              <a:rPr lang="en-US" dirty="0" smtClean="0"/>
              <a:t>Consulting Member of Technical Staff</a:t>
            </a:r>
            <a:endParaRPr lang="en-US" dirty="0" smtClean="0"/>
          </a:p>
          <a:p>
            <a:r>
              <a:rPr lang="en-US" dirty="0" smtClean="0"/>
              <a:t>Java EE Standards and Cloud Technologies</a:t>
            </a:r>
            <a:endParaRPr lang="en-US" dirty="0" smtClean="0"/>
          </a:p>
          <a:p>
            <a:r>
              <a:rPr lang="en-US" dirty="0" smtClean="0"/>
              <a:t>November, </a:t>
            </a:r>
            <a:r>
              <a:rPr lang="en-US" dirty="0" smtClean="0"/>
              <a:t>2017</a:t>
            </a:r>
            <a:endParaRPr lang="en-US" dirty="0"/>
          </a:p>
        </p:txBody>
      </p:sp>
      <p:sp>
        <p:nvSpPr>
          <p:cNvPr id="3" name="Subtitle 2"/>
          <p:cNvSpPr>
            <a:spLocks noGrp="1"/>
          </p:cNvSpPr>
          <p:nvPr>
            <p:ph type="body" sz="quarter" idx="15"/>
          </p:nvPr>
        </p:nvSpPr>
        <p:spPr/>
        <p:txBody>
          <a:bodyPr/>
          <a:lstStyle/>
          <a:p>
            <a:r>
              <a:rPr lang="en-US" dirty="0" smtClean="0"/>
              <a:t>The Importance of GitHub to Your Software Professional Career</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2</a:t>
            </a:fld>
            <a:endParaRPr lang="uk-UA"/>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Subtitle, and Content Layout</a:t>
            </a:r>
            <a:endParaRPr lang="en-US" dirty="0"/>
          </a:p>
        </p:txBody>
      </p:sp>
      <p:sp>
        <p:nvSpPr>
          <p:cNvPr id="3" name="Content Placeholder 2"/>
          <p:cNvSpPr>
            <a:spLocks noGrp="1"/>
          </p:cNvSpPr>
          <p:nvPr>
            <p:ph idx="1"/>
          </p:nvPr>
        </p:nvSpPr>
        <p:spPr/>
        <p:txBody>
          <a:bodyPr>
            <a:noAutofit/>
          </a:bodyPr>
          <a:lstStyle/>
          <a:p>
            <a:r>
              <a:rPr lang="en-US" dirty="0" smtClean="0"/>
              <a:t>First-level bulleted text is Calibri 28 pt</a:t>
            </a:r>
          </a:p>
          <a:p>
            <a:pPr lvl="1"/>
            <a:r>
              <a:rPr lang="en-US" dirty="0" smtClean="0"/>
              <a:t>Second-level text (press tab key) is </a:t>
            </a:r>
            <a:r>
              <a:rPr lang="en-US" smtClean="0"/>
              <a:t>24 pt</a:t>
            </a:r>
          </a:p>
          <a:p>
            <a:pPr lvl="2"/>
            <a:r>
              <a:rPr lang="en-US"/>
              <a:t>Third-level text (press tab key) is 20 pt</a:t>
            </a:r>
          </a:p>
          <a:p>
            <a:pPr lvl="3"/>
            <a:r>
              <a:rPr lang="en-US"/>
              <a:t>Fourth-level text (press tab key) is 18 </a:t>
            </a:r>
            <a:r>
              <a:rPr lang="en-US" smtClean="0"/>
              <a:t>pt</a:t>
            </a:r>
            <a:endParaRPr lang="en-US" dirty="0" smtClean="0"/>
          </a:p>
          <a:p>
            <a:r>
              <a:rPr lang="en-US" dirty="0" smtClean="0"/>
              <a:t>Calibri is the only font used in the template</a:t>
            </a:r>
          </a:p>
          <a:p>
            <a:r>
              <a:rPr lang="en-US" dirty="0" smtClean="0"/>
              <a:t>All bulleted text is sentence case (capitalize first letter of first word)</a:t>
            </a:r>
          </a:p>
          <a:p>
            <a:r>
              <a:rPr lang="en-US" dirty="0" smtClean="0"/>
              <a:t>Use </a:t>
            </a:r>
            <a:r>
              <a:rPr lang="en-US" b="1" dirty="0" smtClean="0"/>
              <a:t>bold</a:t>
            </a:r>
            <a:r>
              <a:rPr lang="en-US" dirty="0" smtClean="0"/>
              <a:t>, </a:t>
            </a:r>
            <a:r>
              <a:rPr lang="en-US" dirty="0" smtClean="0">
                <a:solidFill>
                  <a:schemeClr val="accent1"/>
                </a:solidFill>
              </a:rPr>
              <a:t>red</a:t>
            </a:r>
            <a:r>
              <a:rPr lang="en-US" dirty="0" smtClean="0"/>
              <a:t>, or </a:t>
            </a:r>
            <a:r>
              <a:rPr lang="en-US" b="1" dirty="0" smtClean="0">
                <a:solidFill>
                  <a:schemeClr val="accent1"/>
                </a:solidFill>
              </a:rPr>
              <a:t>both</a:t>
            </a:r>
            <a:r>
              <a:rPr lang="en-US" dirty="0" smtClean="0"/>
              <a:t> to highlight ONLY KEY text</a:t>
            </a:r>
            <a:endParaRPr lang="en-US" dirty="0"/>
          </a:p>
        </p:txBody>
      </p:sp>
      <p:sp>
        <p:nvSpPr>
          <p:cNvPr id="6" name="Text Placeholder 5"/>
          <p:cNvSpPr>
            <a:spLocks noGrp="1"/>
          </p:cNvSpPr>
          <p:nvPr>
            <p:ph type="body" sz="quarter" idx="13"/>
          </p:nvPr>
        </p:nvSpPr>
        <p:spPr/>
        <p:txBody>
          <a:bodyPr/>
          <a:lstStyle/>
          <a:p>
            <a:r>
              <a:rPr lang="en-US" dirty="0" smtClean="0"/>
              <a:t>Subtitle text is Calibri bold 24 pt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20</a:t>
            </a:fld>
            <a:endParaRPr lang="en-US" dirty="0"/>
          </a:p>
        </p:txBody>
      </p:sp>
    </p:spTree>
    <p:extLst>
      <p:ext uri="{BB962C8B-B14F-4D97-AF65-F5344CB8AC3E}">
        <p14:creationId xmlns:p14="http://schemas.microsoft.com/office/powerpoint/2010/main" val="9871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Title-Only Layout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21</a:t>
            </a:fld>
            <a:endParaRPr lang="en-US" dirty="0"/>
          </a:p>
        </p:txBody>
      </p:sp>
    </p:spTree>
    <p:extLst>
      <p:ext uri="{BB962C8B-B14F-4D97-AF65-F5344CB8AC3E}">
        <p14:creationId xmlns:p14="http://schemas.microsoft.com/office/powerpoint/2010/main" val="26561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Title and Subtitle Layout</a:t>
            </a:r>
            <a:endParaRPr lang="en-US" dirty="0"/>
          </a:p>
        </p:txBody>
      </p:sp>
      <p:sp>
        <p:nvSpPr>
          <p:cNvPr id="5" name="Text Placeholder 4"/>
          <p:cNvSpPr>
            <a:spLocks noGrp="1"/>
          </p:cNvSpPr>
          <p:nvPr>
            <p:ph type="body" sz="quarter" idx="13"/>
          </p:nvPr>
        </p:nvSpPr>
        <p:spPr/>
        <p:txBody>
          <a:bodyPr/>
          <a:lstStyle/>
          <a:p>
            <a:r>
              <a:rPr lang="en-US" dirty="0" smtClean="0"/>
              <a:t>Subtitle text is Calibri bold 24 pt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22</a:t>
            </a:fld>
            <a:endParaRPr lang="en-US" dirty="0"/>
          </a:p>
        </p:txBody>
      </p:sp>
    </p:spTree>
    <p:extLst>
      <p:ext uri="{BB962C8B-B14F-4D97-AF65-F5344CB8AC3E}">
        <p14:creationId xmlns:p14="http://schemas.microsoft.com/office/powerpoint/2010/main" val="155483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Two Content Layout</a:t>
            </a:r>
            <a:endParaRPr lang="en-US" dirty="0"/>
          </a:p>
        </p:txBody>
      </p:sp>
      <p:sp>
        <p:nvSpPr>
          <p:cNvPr id="3" name="Content Placeholder 2"/>
          <p:cNvSpPr>
            <a:spLocks noGrp="1"/>
          </p:cNvSpPr>
          <p:nvPr>
            <p:ph sz="half" idx="1"/>
          </p:nvPr>
        </p:nvSpPr>
        <p:spPr/>
        <p:txBody>
          <a:bodyPr>
            <a:noAutofit/>
          </a:bodyPr>
          <a:lstStyle/>
          <a:p>
            <a:r>
              <a:rPr lang="en-US" dirty="0" smtClean="0"/>
              <a:t>First-level </a:t>
            </a:r>
            <a:r>
              <a:rPr lang="en-US" dirty="0"/>
              <a:t>bulleted text is Calibri </a:t>
            </a:r>
            <a:r>
              <a:rPr lang="en-US" dirty="0" smtClean="0"/>
              <a:t/>
            </a:r>
            <a:br>
              <a:rPr lang="en-US" dirty="0" smtClean="0"/>
            </a:br>
            <a:r>
              <a:rPr lang="en-US" dirty="0" smtClean="0"/>
              <a:t>28 </a:t>
            </a:r>
            <a:r>
              <a:rPr lang="en-US" dirty="0"/>
              <a:t>pt</a:t>
            </a:r>
          </a:p>
          <a:p>
            <a:pPr lvl="1"/>
            <a:r>
              <a:rPr lang="en-US" dirty="0" smtClean="0"/>
              <a:t>Second-level </a:t>
            </a:r>
            <a:r>
              <a:rPr lang="en-US" dirty="0"/>
              <a:t>text (press tab key) is </a:t>
            </a:r>
            <a:r>
              <a:rPr lang="en-US" dirty="0" smtClean="0"/>
              <a:t/>
            </a:r>
            <a:br>
              <a:rPr lang="en-US" dirty="0" smtClean="0"/>
            </a:br>
            <a:r>
              <a:rPr lang="en-US" dirty="0" smtClean="0"/>
              <a:t>24 </a:t>
            </a:r>
            <a:r>
              <a:rPr lang="en-US" dirty="0"/>
              <a:t>pt</a:t>
            </a:r>
          </a:p>
          <a:p>
            <a:r>
              <a:rPr lang="en-US" dirty="0"/>
              <a:t>Calibri is the only font used in </a:t>
            </a:r>
            <a:r>
              <a:rPr lang="en-US" dirty="0" smtClean="0"/>
              <a:t/>
            </a:r>
            <a:br>
              <a:rPr lang="en-US" dirty="0" smtClean="0"/>
            </a:br>
            <a:r>
              <a:rPr lang="en-US" dirty="0" smtClean="0"/>
              <a:t>the </a:t>
            </a:r>
            <a:r>
              <a:rPr lang="en-US" dirty="0"/>
              <a:t>template</a:t>
            </a:r>
          </a:p>
          <a:p>
            <a:r>
              <a:rPr lang="en-US" dirty="0"/>
              <a:t>All bulleted text is sentence case (capitalize first letter of first word)</a:t>
            </a:r>
          </a:p>
          <a:p>
            <a:r>
              <a:rPr lang="en-US" dirty="0"/>
              <a:t>Use </a:t>
            </a:r>
            <a:r>
              <a:rPr lang="en-US" b="1" dirty="0"/>
              <a:t>bold</a:t>
            </a:r>
            <a:r>
              <a:rPr lang="en-US" dirty="0"/>
              <a:t>, </a:t>
            </a:r>
            <a:r>
              <a:rPr lang="en-US" dirty="0" smtClean="0">
                <a:solidFill>
                  <a:schemeClr val="accent1"/>
                </a:solidFill>
              </a:rPr>
              <a:t>red</a:t>
            </a:r>
            <a:r>
              <a:rPr lang="en-US" dirty="0" smtClean="0"/>
              <a:t>,</a:t>
            </a:r>
            <a:r>
              <a:rPr lang="en-US" dirty="0" smtClean="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a:t>
            </a:r>
            <a:r>
              <a:rPr lang="en-US" dirty="0" smtClean="0"/>
              <a:t>highlight ONLY KEY text</a:t>
            </a:r>
            <a:endParaRPr lang="en-US" dirty="0"/>
          </a:p>
        </p:txBody>
      </p:sp>
      <p:sp>
        <p:nvSpPr>
          <p:cNvPr id="4" name="Content Placeholder 3"/>
          <p:cNvSpPr>
            <a:spLocks noGrp="1"/>
          </p:cNvSpPr>
          <p:nvPr>
            <p:ph sz="half" idx="2"/>
          </p:nvPr>
        </p:nvSpPr>
        <p:spPr/>
        <p:txBody>
          <a:bodyPr>
            <a:noAutofit/>
          </a:bodyPr>
          <a:lstStyle/>
          <a:p>
            <a:r>
              <a:rPr lang="en-US" dirty="0" smtClean="0"/>
              <a:t>First-level </a:t>
            </a:r>
            <a:r>
              <a:rPr lang="en-US" dirty="0"/>
              <a:t>bulleted text is Calibri </a:t>
            </a:r>
            <a:r>
              <a:rPr lang="en-US" dirty="0" smtClean="0"/>
              <a:t/>
            </a:r>
            <a:br>
              <a:rPr lang="en-US" dirty="0" smtClean="0"/>
            </a:br>
            <a:r>
              <a:rPr lang="en-US" dirty="0" smtClean="0"/>
              <a:t>28 </a:t>
            </a:r>
            <a:r>
              <a:rPr lang="en-US" dirty="0"/>
              <a:t>pt</a:t>
            </a:r>
          </a:p>
          <a:p>
            <a:pPr lvl="1"/>
            <a:r>
              <a:rPr lang="en-US" dirty="0" smtClean="0"/>
              <a:t>Second-level </a:t>
            </a:r>
            <a:r>
              <a:rPr lang="en-US" dirty="0"/>
              <a:t>text (press tab key) is </a:t>
            </a:r>
            <a:r>
              <a:rPr lang="en-US" dirty="0" smtClean="0"/>
              <a:t/>
            </a:r>
            <a:br>
              <a:rPr lang="en-US" dirty="0" smtClean="0"/>
            </a:br>
            <a:r>
              <a:rPr lang="en-US" dirty="0" smtClean="0"/>
              <a:t>24 </a:t>
            </a:r>
            <a:r>
              <a:rPr lang="en-US" dirty="0"/>
              <a:t>pt</a:t>
            </a:r>
          </a:p>
          <a:p>
            <a:r>
              <a:rPr lang="en-US" dirty="0"/>
              <a:t>Calibri is the only font used in </a:t>
            </a:r>
            <a:r>
              <a:rPr lang="en-US" dirty="0" smtClean="0"/>
              <a:t/>
            </a:r>
            <a:br>
              <a:rPr lang="en-US" dirty="0" smtClean="0"/>
            </a:br>
            <a:r>
              <a:rPr lang="en-US" dirty="0" smtClean="0"/>
              <a:t>the </a:t>
            </a:r>
            <a:r>
              <a:rPr lang="en-US" dirty="0"/>
              <a:t>template</a:t>
            </a:r>
          </a:p>
          <a:p>
            <a:r>
              <a:rPr lang="en-US" dirty="0"/>
              <a:t>All bulleted text is sentence case (capitalize first letter of first word)</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text</a:t>
            </a:r>
          </a:p>
        </p:txBody>
      </p:sp>
      <p:sp>
        <p:nvSpPr>
          <p:cNvPr id="5" name="Slide Number Placeholder 4"/>
          <p:cNvSpPr>
            <a:spLocks noGrp="1"/>
          </p:cNvSpPr>
          <p:nvPr>
            <p:ph type="sldNum" sz="quarter" idx="12"/>
          </p:nvPr>
        </p:nvSpPr>
        <p:spPr/>
        <p:txBody>
          <a:bodyPr/>
          <a:lstStyle/>
          <a:p>
            <a:fld id="{C51EAA63-D034-42AE-91FA-B13B9518C7BE}" type="slidenum">
              <a:rPr lang="en-US" smtClean="0"/>
              <a:t>23</a:t>
            </a:fld>
            <a:endParaRPr lang="en-US" dirty="0"/>
          </a:p>
        </p:txBody>
      </p:sp>
    </p:spTree>
    <p:extLst>
      <p:ext uri="{BB962C8B-B14F-4D97-AF65-F5344CB8AC3E}">
        <p14:creationId xmlns:p14="http://schemas.microsoft.com/office/powerpoint/2010/main" val="14988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Three Content Layout</a:t>
            </a:r>
            <a:endParaRPr lang="en-US" dirty="0"/>
          </a:p>
        </p:txBody>
      </p:sp>
      <p:sp>
        <p:nvSpPr>
          <p:cNvPr id="3" name="Content Placeholder 2"/>
          <p:cNvSpPr>
            <a:spLocks noGrp="1"/>
          </p:cNvSpPr>
          <p:nvPr>
            <p:ph sz="half" idx="1"/>
          </p:nvPr>
        </p:nvSpPr>
        <p:spPr/>
        <p:txBody>
          <a:bodyPr>
            <a:noAutofit/>
          </a:bodyPr>
          <a:lstStyle/>
          <a:p>
            <a:r>
              <a:rPr lang="en-US" dirty="0" smtClean="0"/>
              <a:t>First-level </a:t>
            </a:r>
            <a:r>
              <a:rPr lang="en-US" dirty="0"/>
              <a:t>bulleted text is Calibri </a:t>
            </a:r>
            <a:r>
              <a:rPr lang="en-US" dirty="0" smtClean="0"/>
              <a:t>24 </a:t>
            </a:r>
            <a:r>
              <a:rPr lang="en-US" dirty="0"/>
              <a:t>pt</a:t>
            </a:r>
          </a:p>
          <a:p>
            <a:r>
              <a:rPr lang="en-US" dirty="0" smtClean="0"/>
              <a:t>Calibri </a:t>
            </a:r>
            <a:r>
              <a:rPr lang="en-US" dirty="0"/>
              <a:t>is the only font used in the template</a:t>
            </a:r>
          </a:p>
          <a:p>
            <a:r>
              <a:rPr lang="en-US" dirty="0"/>
              <a:t>All bulleted text is sentence case (capitalize first letter of first word</a:t>
            </a:r>
            <a:r>
              <a:rPr lang="en-US" dirty="0" smtClean="0"/>
              <a:t>)</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a:t>
            </a:r>
            <a:r>
              <a:rPr lang="en-US" dirty="0" smtClean="0"/>
              <a:t>text</a:t>
            </a:r>
            <a:endParaRPr lang="en-US" dirty="0"/>
          </a:p>
        </p:txBody>
      </p:sp>
      <p:sp>
        <p:nvSpPr>
          <p:cNvPr id="4" name="Content Placeholder 3"/>
          <p:cNvSpPr>
            <a:spLocks noGrp="1"/>
          </p:cNvSpPr>
          <p:nvPr>
            <p:ph sz="half" idx="2"/>
          </p:nvPr>
        </p:nvSpPr>
        <p:spPr/>
        <p:txBody>
          <a:bodyPr>
            <a:noAutofit/>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r>
              <a:rPr lang="en-US" dirty="0" smtClean="0"/>
              <a:t>)</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a:t>
            </a:r>
            <a:r>
              <a:rPr lang="en-US" dirty="0" smtClean="0"/>
              <a:t>text</a:t>
            </a:r>
            <a:endParaRPr lang="en-US" dirty="0"/>
          </a:p>
        </p:txBody>
      </p:sp>
      <p:sp>
        <p:nvSpPr>
          <p:cNvPr id="7" name="Content Placeholder 6"/>
          <p:cNvSpPr>
            <a:spLocks noGrp="1"/>
          </p:cNvSpPr>
          <p:nvPr>
            <p:ph sz="half" idx="13"/>
          </p:nvPr>
        </p:nvSpPr>
        <p:spPr/>
        <p:txBody>
          <a:bodyPr>
            <a:noAutofit/>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r>
              <a:rPr lang="en-US" dirty="0" smtClean="0"/>
              <a:t>)</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a:t>
            </a:r>
            <a:r>
              <a:rPr lang="en-US" dirty="0" smtClean="0"/>
              <a:t>text</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24</a:t>
            </a:fld>
            <a:endParaRPr lang="en-US" dirty="0"/>
          </a:p>
        </p:txBody>
      </p:sp>
    </p:spTree>
    <p:extLst>
      <p:ext uri="{BB962C8B-B14F-4D97-AF65-F5344CB8AC3E}">
        <p14:creationId xmlns:p14="http://schemas.microsoft.com/office/powerpoint/2010/main" val="207624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Four Content Layout</a:t>
            </a:r>
            <a:endParaRPr lang="en-US" dirty="0"/>
          </a:p>
        </p:txBody>
      </p:sp>
      <p:graphicFrame>
        <p:nvGraphicFramePr>
          <p:cNvPr id="11" name="Content Placeholder 6" descr="Customer photo can be included here" title="Customer Quote with photo"/>
          <p:cNvGraphicFramePr>
            <a:graphicFrameLocks noGrp="1"/>
          </p:cNvGraphicFramePr>
          <p:nvPr>
            <p:ph sz="half" idx="1"/>
            <p:extLst>
              <p:ext uri="{D42A27DB-BD31-4B8C-83A1-F6EECF244321}">
                <p14:modId xmlns:p14="http://schemas.microsoft.com/office/powerpoint/2010/main" val="3984776837"/>
              </p:ext>
            </p:extLst>
          </p:nvPr>
        </p:nvGraphicFramePr>
        <p:xfrm>
          <a:off x="531813" y="1524000"/>
          <a:ext cx="5410200"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p:cNvSpPr>
            <a:spLocks noGrp="1"/>
          </p:cNvSpPr>
          <p:nvPr>
            <p:ph sz="half" idx="13"/>
          </p:nvPr>
        </p:nvSpPr>
        <p:spPr/>
        <p:txBody>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p>
        </p:txBody>
      </p:sp>
      <p:graphicFrame>
        <p:nvGraphicFramePr>
          <p:cNvPr id="14" name="Content Placeholder 6" descr="Customer photo can be included here" title="Customer Quote with photo"/>
          <p:cNvGraphicFramePr>
            <a:graphicFrameLocks noGrp="1"/>
          </p:cNvGraphicFramePr>
          <p:nvPr>
            <p:ph sz="half" idx="2"/>
            <p:extLst>
              <p:ext uri="{D42A27DB-BD31-4B8C-83A1-F6EECF244321}">
                <p14:modId xmlns:p14="http://schemas.microsoft.com/office/powerpoint/2010/main" val="617153307"/>
              </p:ext>
            </p:extLst>
          </p:nvPr>
        </p:nvGraphicFramePr>
        <p:xfrm>
          <a:off x="6246813" y="1524000"/>
          <a:ext cx="5410200" cy="2133600"/>
        </p:xfrm>
        <a:graphic>
          <a:graphicData uri="http://schemas.openxmlformats.org/drawingml/2006/chart">
            <c:chart xmlns:c="http://schemas.openxmlformats.org/drawingml/2006/chart" xmlns:r="http://schemas.openxmlformats.org/officeDocument/2006/relationships" r:id="rId4"/>
          </a:graphicData>
        </a:graphic>
      </p:graphicFrame>
      <p:sp>
        <p:nvSpPr>
          <p:cNvPr id="8" name="Content Placeholder 7"/>
          <p:cNvSpPr>
            <a:spLocks noGrp="1"/>
          </p:cNvSpPr>
          <p:nvPr>
            <p:ph sz="half" idx="14"/>
          </p:nvPr>
        </p:nvSpPr>
        <p:spPr/>
        <p:txBody>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p>
        </p:txBody>
      </p:sp>
      <p:sp>
        <p:nvSpPr>
          <p:cNvPr id="9" name="TextBox 8"/>
          <p:cNvSpPr txBox="1"/>
          <p:nvPr/>
        </p:nvSpPr>
        <p:spPr>
          <a:xfrm>
            <a:off x="8685212" y="5486400"/>
            <a:ext cx="32004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The speaker notes for this slide include detailed instructions on how to customize and edit charts, like the ones shown here, with your own data.</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4" name="Slide Number Placeholder 3"/>
          <p:cNvSpPr>
            <a:spLocks noGrp="1"/>
          </p:cNvSpPr>
          <p:nvPr>
            <p:ph type="sldNum" sz="quarter" idx="12"/>
          </p:nvPr>
        </p:nvSpPr>
        <p:spPr/>
        <p:txBody>
          <a:bodyPr/>
          <a:lstStyle/>
          <a:p>
            <a:fld id="{C51EAA63-D034-42AE-91FA-B13B9518C7BE}" type="slidenum">
              <a:rPr lang="en-US" smtClean="0"/>
              <a:t>25</a:t>
            </a:fld>
            <a:endParaRPr lang="en-US" dirty="0"/>
          </a:p>
        </p:txBody>
      </p:sp>
    </p:spTree>
    <p:extLst>
      <p:ext uri="{BB962C8B-B14F-4D97-AF65-F5344CB8AC3E}">
        <p14:creationId xmlns:p14="http://schemas.microsoft.com/office/powerpoint/2010/main" val="167487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Quadrant for Infographics Layout</a:t>
            </a:r>
            <a:endParaRPr lang="en-US" dirty="0"/>
          </a:p>
        </p:txBody>
      </p:sp>
      <p:sp>
        <p:nvSpPr>
          <p:cNvPr id="5" name="Text Placeholder 4"/>
          <p:cNvSpPr>
            <a:spLocks noGrp="1"/>
          </p:cNvSpPr>
          <p:nvPr>
            <p:ph type="body" sz="quarter" idx="15"/>
          </p:nvPr>
        </p:nvSpPr>
        <p:spPr/>
        <p:txBody>
          <a:bodyPr/>
          <a:lstStyle/>
          <a:p>
            <a:r>
              <a:rPr lang="en-US" dirty="0"/>
              <a:t>Brief caption or </a:t>
            </a:r>
            <a:r>
              <a:rPr lang="en-US" dirty="0" smtClean="0"/>
              <a:t>descriptive </a:t>
            </a:r>
            <a:r>
              <a:rPr lang="en-US" dirty="0"/>
              <a:t>statement relating to </a:t>
            </a:r>
            <a:r>
              <a:rPr lang="en-US" dirty="0" smtClean="0"/>
              <a:t>infographic</a:t>
            </a:r>
            <a:endParaRPr lang="en-US" dirty="0"/>
          </a:p>
        </p:txBody>
      </p:sp>
      <p:sp>
        <p:nvSpPr>
          <p:cNvPr id="6" name="Text Placeholder 5"/>
          <p:cNvSpPr>
            <a:spLocks noGrp="1"/>
          </p:cNvSpPr>
          <p:nvPr>
            <p:ph type="body" sz="quarter" idx="16"/>
          </p:nvPr>
        </p:nvSpPr>
        <p:spPr/>
        <p:txBody>
          <a:bodyPr/>
          <a:lstStyle/>
          <a:p>
            <a:r>
              <a:rPr lang="en-US" dirty="0"/>
              <a:t>Brief caption or descriptive statement relating to </a:t>
            </a:r>
            <a:r>
              <a:rPr lang="en-US" dirty="0" smtClean="0"/>
              <a:t>infographic</a:t>
            </a:r>
            <a:endParaRPr lang="en-US" dirty="0"/>
          </a:p>
        </p:txBody>
      </p:sp>
      <p:sp>
        <p:nvSpPr>
          <p:cNvPr id="7" name="Text Placeholder 6"/>
          <p:cNvSpPr>
            <a:spLocks noGrp="1"/>
          </p:cNvSpPr>
          <p:nvPr>
            <p:ph type="body" sz="quarter" idx="17"/>
          </p:nvPr>
        </p:nvSpPr>
        <p:spPr/>
        <p:txBody>
          <a:bodyPr/>
          <a:lstStyle/>
          <a:p>
            <a:r>
              <a:rPr lang="en-US" dirty="0"/>
              <a:t>Brief caption or descriptive statement relating to </a:t>
            </a:r>
            <a:r>
              <a:rPr lang="en-US" dirty="0" smtClean="0"/>
              <a:t>infographic</a:t>
            </a:r>
            <a:endParaRPr lang="en-US" dirty="0"/>
          </a:p>
        </p:txBody>
      </p:sp>
      <p:sp>
        <p:nvSpPr>
          <p:cNvPr id="8" name="Text Placeholder 7"/>
          <p:cNvSpPr>
            <a:spLocks noGrp="1"/>
          </p:cNvSpPr>
          <p:nvPr>
            <p:ph type="body" sz="quarter" idx="18"/>
          </p:nvPr>
        </p:nvSpPr>
        <p:spPr/>
        <p:txBody>
          <a:bodyPr/>
          <a:lstStyle/>
          <a:p>
            <a:r>
              <a:rPr lang="en-US" dirty="0"/>
              <a:t>Brief caption or descriptive statement relating to </a:t>
            </a:r>
            <a:r>
              <a:rPr lang="en-US" dirty="0" smtClean="0"/>
              <a:t>infographic</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26</a:t>
            </a:fld>
            <a:endParaRPr lang="en-US" dirty="0"/>
          </a:p>
        </p:txBody>
      </p:sp>
      <p:sp>
        <p:nvSpPr>
          <p:cNvPr id="13" name="Rectangle 12" descr="Icons, graphics, large numerical callout can be included here" title="Qudrant for Infographics Layout"/>
          <p:cNvSpPr/>
          <p:nvPr/>
        </p:nvSpPr>
        <p:spPr bwMode="gray">
          <a:xfrm>
            <a:off x="6290959" y="1827313"/>
            <a:ext cx="1708453" cy="1323439"/>
          </a:xfrm>
          <a:prstGeom prst="rect">
            <a:avLst/>
          </a:prstGeom>
        </p:spPr>
        <p:txBody>
          <a:bodyPr wrap="square" lIns="0" tIns="0" rIns="0" bIns="0" anchor="ctr">
            <a:noAutofit/>
          </a:bodyPr>
          <a:lstStyle/>
          <a:p>
            <a:r>
              <a:rPr lang="en-US" sz="8800" b="1" dirty="0" smtClean="0">
                <a:solidFill>
                  <a:schemeClr val="accent3"/>
                </a:solidFill>
              </a:rPr>
              <a:t>90</a:t>
            </a:r>
            <a:r>
              <a:rPr lang="en-US" sz="4400" dirty="0" smtClean="0">
                <a:solidFill>
                  <a:schemeClr val="accent3"/>
                </a:solidFill>
              </a:rPr>
              <a:t>%</a:t>
            </a:r>
            <a:endParaRPr lang="en-US" sz="11500" dirty="0">
              <a:solidFill>
                <a:schemeClr val="accent3"/>
              </a:solidFill>
            </a:endParaRPr>
          </a:p>
        </p:txBody>
      </p:sp>
      <p:sp>
        <p:nvSpPr>
          <p:cNvPr id="14" name="Pentagon 13" descr="Icons, graphics, large numerical callout can be included here" title="Qudrant for Infographics Layout"/>
          <p:cNvSpPr/>
          <p:nvPr/>
        </p:nvSpPr>
        <p:spPr>
          <a:xfrm>
            <a:off x="742214" y="4468001"/>
            <a:ext cx="1465998" cy="827324"/>
          </a:xfrm>
          <a:prstGeom prst="homePlate">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b="1" dirty="0" smtClean="0">
                <a:solidFill>
                  <a:schemeClr val="bg1"/>
                </a:solidFill>
              </a:rPr>
              <a:t>10</a:t>
            </a:r>
          </a:p>
        </p:txBody>
      </p:sp>
      <p:pic>
        <p:nvPicPr>
          <p:cNvPr id="17" name="Picture Placeholder 3"/>
          <p:cNvPicPr>
            <a:picLocks noChangeAspect="1"/>
          </p:cNvPicPr>
          <p:nvPr/>
        </p:nvPicPr>
        <p:blipFill>
          <a:blip r:embed="rId3" cstate="print">
            <a:extLst>
              <a:ext uri="{28A0092B-C50C-407E-A947-70E740481C1C}">
                <a14:useLocalDpi xmlns:a14="http://schemas.microsoft.com/office/drawing/2010/main" val="0"/>
              </a:ext>
            </a:extLst>
          </a:blip>
          <a:srcRect l="58" r="58"/>
          <a:stretch>
            <a:fillRect/>
          </a:stretch>
        </p:blipFill>
        <p:spPr>
          <a:xfrm>
            <a:off x="434792" y="1632711"/>
            <a:ext cx="1974994" cy="1977584"/>
          </a:xfrm>
          <a:prstGeom prst="rect">
            <a:avLst/>
          </a:prstGeom>
        </p:spPr>
      </p:pic>
      <p:pic>
        <p:nvPicPr>
          <p:cNvPr id="18" name="Picture Placeholder 16"/>
          <p:cNvPicPr>
            <a:picLocks noChangeAspect="1"/>
          </p:cNvPicPr>
          <p:nvPr/>
        </p:nvPicPr>
        <p:blipFill>
          <a:blip r:embed="rId4" cstate="print">
            <a:extLst>
              <a:ext uri="{28A0092B-C50C-407E-A947-70E740481C1C}">
                <a14:useLocalDpi xmlns:a14="http://schemas.microsoft.com/office/drawing/2010/main" val="0"/>
              </a:ext>
            </a:extLst>
          </a:blip>
          <a:srcRect l="58" r="58"/>
          <a:stretch>
            <a:fillRect/>
          </a:stretch>
        </p:blipFill>
        <p:spPr>
          <a:xfrm>
            <a:off x="6070282" y="3956559"/>
            <a:ext cx="1923488" cy="1926009"/>
          </a:xfrm>
          <a:prstGeom prst="rect">
            <a:avLst/>
          </a:prstGeom>
        </p:spPr>
      </p:pic>
    </p:spTree>
    <p:extLst>
      <p:ext uri="{BB962C8B-B14F-4D97-AF65-F5344CB8AC3E}">
        <p14:creationId xmlns:p14="http://schemas.microsoft.com/office/powerpoint/2010/main" val="20817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descr="A large metric can be called out here in font size 166pt, Calibri" title="Large metric slide"/>
          <p:cNvSpPr>
            <a:spLocks noGrp="1"/>
          </p:cNvSpPr>
          <p:nvPr>
            <p:ph type="title"/>
          </p:nvPr>
        </p:nvSpPr>
        <p:spPr/>
        <p:txBody>
          <a:bodyPr/>
          <a:lstStyle/>
          <a:p>
            <a:r>
              <a:rPr lang="en-US" dirty="0" smtClean="0"/>
              <a:t>90</a:t>
            </a:r>
            <a:r>
              <a:rPr lang="en-US" sz="8000" b="0" dirty="0" smtClean="0"/>
              <a:t>%</a:t>
            </a:r>
            <a:endParaRPr lang="en-US" sz="8000" b="0" dirty="0"/>
          </a:p>
        </p:txBody>
      </p:sp>
      <p:sp>
        <p:nvSpPr>
          <p:cNvPr id="6" name="Text Placeholder 5"/>
          <p:cNvSpPr>
            <a:spLocks noGrp="1"/>
          </p:cNvSpPr>
          <p:nvPr>
            <p:ph type="body" sz="quarter" idx="15"/>
          </p:nvPr>
        </p:nvSpPr>
        <p:spPr/>
        <p:txBody>
          <a:bodyPr/>
          <a:lstStyle/>
          <a:p>
            <a:r>
              <a:rPr lang="en-US" dirty="0" smtClean="0"/>
              <a:t>Brief caption or descriptive statement relating to metric or </a:t>
            </a:r>
            <a:r>
              <a:rPr lang="en-US" dirty="0" err="1" smtClean="0"/>
              <a:t>infographic</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27</a:t>
            </a:fld>
            <a:endParaRPr lang="en-US" dirty="0"/>
          </a:p>
        </p:txBody>
      </p:sp>
    </p:spTree>
    <p:extLst>
      <p:ext uri="{BB962C8B-B14F-4D97-AF65-F5344CB8AC3E}">
        <p14:creationId xmlns:p14="http://schemas.microsoft.com/office/powerpoint/2010/main" val="193676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Picture with Caption Layout</a:t>
            </a:r>
            <a:endParaRPr lang="en-US" dirty="0"/>
          </a:p>
        </p:txBody>
      </p:sp>
      <p:sp>
        <p:nvSpPr>
          <p:cNvPr id="4" name="Text Placeholder 3"/>
          <p:cNvSpPr>
            <a:spLocks noGrp="1"/>
          </p:cNvSpPr>
          <p:nvPr>
            <p:ph type="body" sz="half" idx="2"/>
          </p:nvPr>
        </p:nvSpPr>
        <p:spPr/>
        <p:txBody>
          <a:bodyPr/>
          <a:lstStyle/>
          <a:p>
            <a:r>
              <a:rPr lang="en-US" dirty="0"/>
              <a:t>Brief caption or descriptive statement relating to </a:t>
            </a:r>
            <a:r>
              <a:rPr lang="en-US" dirty="0" smtClean="0"/>
              <a:t>picture</a:t>
            </a:r>
            <a:endParaRPr lang="en-US" dirty="0"/>
          </a:p>
        </p:txBody>
      </p:sp>
      <p:sp>
        <p:nvSpPr>
          <p:cNvPr id="8" name="TextBox 7"/>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5" name="Slide Number Placeholder 4"/>
          <p:cNvSpPr>
            <a:spLocks noGrp="1"/>
          </p:cNvSpPr>
          <p:nvPr>
            <p:ph type="sldNum" sz="quarter" idx="12"/>
          </p:nvPr>
        </p:nvSpPr>
        <p:spPr/>
        <p:txBody>
          <a:bodyPr/>
          <a:lstStyle/>
          <a:p>
            <a:fld id="{C51EAA63-D034-42AE-91FA-B13B9518C7BE}" type="slidenum">
              <a:rPr lang="en-US" smtClean="0"/>
              <a:t>28</a:t>
            </a:fld>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17" b="17"/>
          <a:stretch>
            <a:fillRect/>
          </a:stretch>
        </p:blipFill>
        <p:spPr/>
      </p:pic>
    </p:spTree>
    <p:extLst>
      <p:ext uri="{BB962C8B-B14F-4D97-AF65-F5344CB8AC3E}">
        <p14:creationId xmlns:p14="http://schemas.microsoft.com/office/powerpoint/2010/main" val="22451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Two Pictures with Captions Layout</a:t>
            </a:r>
            <a:endParaRPr lang="en-US" dirty="0"/>
          </a:p>
        </p:txBody>
      </p:sp>
      <p:sp>
        <p:nvSpPr>
          <p:cNvPr id="4" name="Text Placeholder 3"/>
          <p:cNvSpPr>
            <a:spLocks noGrp="1"/>
          </p:cNvSpPr>
          <p:nvPr>
            <p:ph type="body" sz="half" idx="2"/>
          </p:nvPr>
        </p:nvSpPr>
        <p:spPr/>
        <p:txBody>
          <a:bodyPr/>
          <a:lstStyle/>
          <a:p>
            <a:r>
              <a:rPr lang="en-US" dirty="0"/>
              <a:t>Brief caption or descriptive statement relating to </a:t>
            </a:r>
            <a:r>
              <a:rPr lang="en-US" dirty="0" smtClean="0"/>
              <a:t>picture</a:t>
            </a:r>
            <a:endParaRPr lang="en-US" dirty="0"/>
          </a:p>
        </p:txBody>
      </p:sp>
      <p:sp>
        <p:nvSpPr>
          <p:cNvPr id="8" name="Text Placeholder 7"/>
          <p:cNvSpPr>
            <a:spLocks noGrp="1"/>
          </p:cNvSpPr>
          <p:nvPr>
            <p:ph type="body" sz="half" idx="14"/>
          </p:nvPr>
        </p:nvSpPr>
        <p:spPr/>
        <p:txBody>
          <a:bodyPr/>
          <a:lstStyle/>
          <a:p>
            <a:r>
              <a:rPr lang="en-US" dirty="0"/>
              <a:t>Brief caption or descriptive statement relating to </a:t>
            </a:r>
            <a:r>
              <a:rPr lang="en-US" dirty="0" smtClean="0"/>
              <a:t>picture</a:t>
            </a:r>
            <a:endParaRPr lang="en-US" dirty="0"/>
          </a:p>
        </p:txBody>
      </p:sp>
      <p:sp>
        <p:nvSpPr>
          <p:cNvPr id="11" name="TextBox 10"/>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5" name="Slide Number Placeholder 4"/>
          <p:cNvSpPr>
            <a:spLocks noGrp="1"/>
          </p:cNvSpPr>
          <p:nvPr>
            <p:ph type="sldNum" sz="quarter" idx="12"/>
          </p:nvPr>
        </p:nvSpPr>
        <p:spPr/>
        <p:txBody>
          <a:bodyPr/>
          <a:lstStyle/>
          <a:p>
            <a:fld id="{C51EAA63-D034-42AE-91FA-B13B9518C7BE}" type="slidenum">
              <a:rPr lang="en-US" smtClean="0"/>
              <a:t>29</a:t>
            </a:fld>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84" b="84"/>
          <a:stretch>
            <a:fillRect/>
          </a:stretch>
        </p:blipFill>
        <p:spPr/>
      </p:pic>
      <p:pic>
        <p:nvPicPr>
          <p:cNvPr id="10" name="Picture Placeholder 9"/>
          <p:cNvPicPr>
            <a:picLocks noGrp="1" noChangeAspect="1"/>
          </p:cNvPicPr>
          <p:nvPr>
            <p:ph type="pic" idx="13"/>
          </p:nvPr>
        </p:nvPicPr>
        <p:blipFill>
          <a:blip r:embed="rId4">
            <a:extLst>
              <a:ext uri="{28A0092B-C50C-407E-A947-70E740481C1C}">
                <a14:useLocalDpi xmlns:a14="http://schemas.microsoft.com/office/drawing/2010/main" val="0"/>
              </a:ext>
            </a:extLst>
          </a:blip>
          <a:srcRect l="35" r="35"/>
          <a:stretch>
            <a:fillRect/>
          </a:stretch>
        </p:blipFill>
        <p:spPr/>
      </p:pic>
    </p:spTree>
    <p:extLst>
      <p:ext uri="{BB962C8B-B14F-4D97-AF65-F5344CB8AC3E}">
        <p14:creationId xmlns:p14="http://schemas.microsoft.com/office/powerpoint/2010/main" val="410244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Three Pictures with Captions Layout</a:t>
            </a:r>
            <a:endParaRPr lang="en-US" dirty="0"/>
          </a:p>
        </p:txBody>
      </p:sp>
      <p:sp>
        <p:nvSpPr>
          <p:cNvPr id="4" name="Text Placeholder 3"/>
          <p:cNvSpPr>
            <a:spLocks noGrp="1"/>
          </p:cNvSpPr>
          <p:nvPr>
            <p:ph type="body" sz="half" idx="2"/>
          </p:nvPr>
        </p:nvSpPr>
        <p:spPr/>
        <p:txBody>
          <a:bodyPr/>
          <a:lstStyle/>
          <a:p>
            <a:r>
              <a:rPr lang="en-US" dirty="0" smtClean="0"/>
              <a:t>Brief caption or descriptive statement relating to picture</a:t>
            </a:r>
            <a:endParaRPr lang="en-US" dirty="0"/>
          </a:p>
        </p:txBody>
      </p:sp>
      <p:sp>
        <p:nvSpPr>
          <p:cNvPr id="8" name="Text Placeholder 7"/>
          <p:cNvSpPr>
            <a:spLocks noGrp="1"/>
          </p:cNvSpPr>
          <p:nvPr>
            <p:ph type="body" sz="half" idx="14"/>
          </p:nvPr>
        </p:nvSpPr>
        <p:spPr/>
        <p:txBody>
          <a:bodyPr/>
          <a:lstStyle/>
          <a:p>
            <a:r>
              <a:rPr lang="en-US" dirty="0" smtClean="0"/>
              <a:t>Brief caption or descriptive statement relating to picture</a:t>
            </a:r>
            <a:endParaRPr lang="en-US" dirty="0"/>
          </a:p>
        </p:txBody>
      </p:sp>
      <p:sp>
        <p:nvSpPr>
          <p:cNvPr id="10" name="Text Placeholder 9"/>
          <p:cNvSpPr>
            <a:spLocks noGrp="1"/>
          </p:cNvSpPr>
          <p:nvPr>
            <p:ph type="body" sz="half" idx="16"/>
          </p:nvPr>
        </p:nvSpPr>
        <p:spPr/>
        <p:txBody>
          <a:bodyPr/>
          <a:lstStyle/>
          <a:p>
            <a:r>
              <a:rPr lang="en-US" dirty="0" smtClean="0"/>
              <a:t>Brief caption or descriptive statement relating to picture</a:t>
            </a:r>
            <a:endParaRPr lang="en-US" dirty="0"/>
          </a:p>
        </p:txBody>
      </p:sp>
      <p:sp>
        <p:nvSpPr>
          <p:cNvPr id="13" name="TextBox 12"/>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5" name="Slide Number Placeholder 4"/>
          <p:cNvSpPr>
            <a:spLocks noGrp="1"/>
          </p:cNvSpPr>
          <p:nvPr>
            <p:ph type="sldNum" sz="quarter" idx="12"/>
          </p:nvPr>
        </p:nvSpPr>
        <p:spPr/>
        <p:txBody>
          <a:bodyPr/>
          <a:lstStyle/>
          <a:p>
            <a:fld id="{C51EAA63-D034-42AE-91FA-B13B9518C7BE}" type="slidenum">
              <a:rPr lang="en-US" smtClean="0"/>
              <a:t>30</a:t>
            </a:fld>
            <a:endParaRPr lang="en-US" dirty="0"/>
          </a:p>
        </p:txBody>
      </p:sp>
      <p:pic>
        <p:nvPicPr>
          <p:cNvPr id="20" name="Picture Placeholder 19"/>
          <p:cNvPicPr>
            <a:picLocks noGrp="1" noChangeAspect="1"/>
          </p:cNvPicPr>
          <p:nvPr>
            <p:ph type="pic" idx="15"/>
          </p:nvPr>
        </p:nvPicPr>
        <p:blipFill>
          <a:blip r:embed="rId3">
            <a:extLst>
              <a:ext uri="{28A0092B-C50C-407E-A947-70E740481C1C}">
                <a14:useLocalDpi xmlns:a14="http://schemas.microsoft.com/office/drawing/2010/main" val="0"/>
              </a:ext>
            </a:extLst>
          </a:blip>
          <a:srcRect l="183" r="183"/>
          <a:stretch>
            <a:fillRect/>
          </a:stretch>
        </p:blipFill>
        <p:spPr/>
      </p:pic>
      <p:pic>
        <p:nvPicPr>
          <p:cNvPr id="11" name="Picture Placeholder 10"/>
          <p:cNvPicPr>
            <a:picLocks noGrp="1" noChangeAspect="1"/>
          </p:cNvPicPr>
          <p:nvPr>
            <p:ph type="pic" idx="1"/>
          </p:nvPr>
        </p:nvPicPr>
        <p:blipFill>
          <a:blip r:embed="rId4">
            <a:extLst>
              <a:ext uri="{28A0092B-C50C-407E-A947-70E740481C1C}">
                <a14:useLocalDpi xmlns:a14="http://schemas.microsoft.com/office/drawing/2010/main" val="0"/>
              </a:ext>
            </a:extLst>
          </a:blip>
          <a:srcRect t="5" b="5"/>
          <a:stretch>
            <a:fillRect/>
          </a:stretch>
        </p:blipFill>
        <p:spPr/>
      </p:pic>
      <p:pic>
        <p:nvPicPr>
          <p:cNvPr id="15" name="Picture Placeholder 8"/>
          <p:cNvPicPr>
            <a:picLocks noGrp="1" noChangeAspect="1"/>
          </p:cNvPicPr>
          <p:nvPr>
            <p:ph type="pic" idx="13"/>
          </p:nvPr>
        </p:nvPicPr>
        <p:blipFill>
          <a:blip r:embed="rId5">
            <a:extLst>
              <a:ext uri="{28A0092B-C50C-407E-A947-70E740481C1C}">
                <a14:useLocalDpi xmlns:a14="http://schemas.microsoft.com/office/drawing/2010/main" val="0"/>
              </a:ext>
            </a:extLst>
          </a:blip>
          <a:srcRect l="12029" r="12029"/>
          <a:stretch>
            <a:fillRect/>
          </a:stretch>
        </p:blipFill>
        <p:spPr/>
      </p:pic>
    </p:spTree>
    <p:extLst>
      <p:ext uri="{BB962C8B-B14F-4D97-AF65-F5344CB8AC3E}">
        <p14:creationId xmlns:p14="http://schemas.microsoft.com/office/powerpoint/2010/main" val="302004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90</a:t>
            </a:r>
            <a:r>
              <a:rPr lang="en-US" sz="7200" b="0" smtClean="0"/>
              <a:t>%</a:t>
            </a:r>
            <a:endParaRPr lang="en-US" sz="11500" b="0" dirty="0"/>
          </a:p>
        </p:txBody>
      </p:sp>
      <p:sp>
        <p:nvSpPr>
          <p:cNvPr id="4" name="Text Placeholder 3"/>
          <p:cNvSpPr>
            <a:spLocks noGrp="1"/>
          </p:cNvSpPr>
          <p:nvPr>
            <p:ph type="body" sz="quarter" idx="13"/>
          </p:nvPr>
        </p:nvSpPr>
        <p:spPr/>
        <p:txBody>
          <a:bodyPr/>
          <a:lstStyle/>
          <a:p>
            <a:r>
              <a:rPr lang="en-US" smtClean="0"/>
              <a:t>Brief descriptive statement relating to metric</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31</a:t>
            </a:fld>
            <a:endParaRPr lang="en-US" dirty="0"/>
          </a:p>
        </p:txBody>
      </p:sp>
      <p:sp>
        <p:nvSpPr>
          <p:cNvPr id="7" name="TextBox 6"/>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The speaker notes for this slide include detailed instructions on how to customize this Metric slide with your own picture.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294769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b="-35"/>
          <a:stretch/>
        </p:blipFill>
        <p:spPr/>
      </p:pic>
      <p:sp>
        <p:nvSpPr>
          <p:cNvPr id="3" name="Slide Number Placeholder 2"/>
          <p:cNvSpPr>
            <a:spLocks noGrp="1"/>
          </p:cNvSpPr>
          <p:nvPr>
            <p:ph type="sldNum" sz="quarter" idx="12"/>
          </p:nvPr>
        </p:nvSpPr>
        <p:spPr/>
        <p:txBody>
          <a:bodyPr/>
          <a:lstStyle/>
          <a:p>
            <a:fld id="{C51EAA63-D034-42AE-91FA-B13B9518C7BE}" type="slidenum">
              <a:rPr lang="en-US" smtClean="0"/>
              <a:pPr/>
              <a:t>32</a:t>
            </a:fld>
            <a:endParaRPr lang="en-US" dirty="0"/>
          </a:p>
        </p:txBody>
      </p:sp>
      <p:pic>
        <p:nvPicPr>
          <p:cNvPr id="12" name="Picture Placeholder 11"/>
          <p:cNvPicPr>
            <a:picLocks noGrp="1" noChangeAspect="1"/>
          </p:cNvPicPr>
          <p:nvPr>
            <p:ph type="pic" idx="13"/>
          </p:nvPr>
        </p:nvPicPr>
        <p:blipFill rotWithShape="1">
          <a:blip r:embed="rId4" cstate="print">
            <a:extLst>
              <a:ext uri="{28A0092B-C50C-407E-A947-70E740481C1C}">
                <a14:useLocalDpi xmlns:a14="http://schemas.microsoft.com/office/drawing/2010/main" val="0"/>
              </a:ext>
            </a:extLst>
          </a:blip>
          <a:srcRect r="28"/>
          <a:stretch/>
        </p:blipFill>
        <p:spPr/>
      </p:pic>
      <p:sp>
        <p:nvSpPr>
          <p:cNvPr id="9" name="Title 8"/>
          <p:cNvSpPr>
            <a:spLocks noGrp="1"/>
          </p:cNvSpPr>
          <p:nvPr>
            <p:ph type="title"/>
          </p:nvPr>
        </p:nvSpPr>
        <p:spPr/>
        <p:txBody>
          <a:bodyPr/>
          <a:lstStyle/>
          <a:p>
            <a:r>
              <a:rPr lang="en-US" smtClean="0"/>
              <a:t>iOS Smartphone </a:t>
            </a:r>
            <a:r>
              <a:rPr lang="en-US" dirty="0" smtClean="0"/>
              <a:t>and Tablet: </a:t>
            </a:r>
            <a:br>
              <a:rPr lang="en-US" dirty="0" smtClean="0"/>
            </a:br>
            <a:r>
              <a:rPr lang="en-US" dirty="0" smtClean="0"/>
              <a:t>Horizontal Layout</a:t>
            </a:r>
            <a:endParaRPr lang="en-US" dirty="0"/>
          </a:p>
        </p:txBody>
      </p:sp>
      <p:sp>
        <p:nvSpPr>
          <p:cNvPr id="15" name="TextBox 14"/>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176194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iOS Smartphone and Tablet: Vertical Layout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33</a:t>
            </a:fld>
            <a:endParaRPr lang="en-US" dirty="0"/>
          </a:p>
        </p:txBody>
      </p:sp>
      <p:pic>
        <p:nvPicPr>
          <p:cNvPr id="7" name="Picture Placeholder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77"/>
          <a:stretch/>
        </p:blipFill>
        <p:spPr/>
      </p:pic>
      <p:pic>
        <p:nvPicPr>
          <p:cNvPr id="8" name="Picture Placeholder 7"/>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429" r="-24"/>
          <a:stretch/>
        </p:blipFill>
        <p:spPr/>
      </p:pic>
      <p:sp>
        <p:nvSpPr>
          <p:cNvPr id="12" name="TextBox 11"/>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118088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Android Smartphone and Tablet: </a:t>
            </a:r>
            <a:br>
              <a:rPr lang="en-US" smtClean="0"/>
            </a:br>
            <a:r>
              <a:rPr lang="en-US" smtClean="0"/>
              <a:t>Horizontal Layout</a:t>
            </a:r>
            <a:endParaRPr lang="en-US" dirty="0"/>
          </a:p>
        </p:txBody>
      </p:sp>
      <p:sp>
        <p:nvSpPr>
          <p:cNvPr id="8" name="TextBox 7"/>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3" name="Slide Number Placeholder 2"/>
          <p:cNvSpPr>
            <a:spLocks noGrp="1"/>
          </p:cNvSpPr>
          <p:nvPr>
            <p:ph type="sldNum" sz="quarter" idx="12"/>
          </p:nvPr>
        </p:nvSpPr>
        <p:spPr/>
        <p:txBody>
          <a:bodyPr/>
          <a:lstStyle/>
          <a:p>
            <a:fld id="{C51EAA63-D034-42AE-91FA-B13B9518C7BE}" type="slidenum">
              <a:rPr lang="en-US" smtClean="0"/>
              <a:t>34</a:t>
            </a:fld>
            <a:endParaRPr lang="en-US" dirty="0"/>
          </a:p>
        </p:txBody>
      </p:sp>
      <p:pic>
        <p:nvPicPr>
          <p:cNvPr id="6" name="Picture Placeholder 5"/>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r="107"/>
          <a:stretch/>
        </p:blipFill>
        <p:spPr/>
      </p:pic>
      <p:pic>
        <p:nvPicPr>
          <p:cNvPr id="10" name="Picture Placeholder 9"/>
          <p:cNvPicPr>
            <a:picLocks noGrp="1" noChangeAspect="1"/>
          </p:cNvPicPr>
          <p:nvPr>
            <p:ph type="pic" idx="13"/>
          </p:nvPr>
        </p:nvPicPr>
        <p:blipFill rotWithShape="1">
          <a:blip r:embed="rId4" cstate="print">
            <a:extLst>
              <a:ext uri="{28A0092B-C50C-407E-A947-70E740481C1C}">
                <a14:useLocalDpi xmlns:a14="http://schemas.microsoft.com/office/drawing/2010/main" val="0"/>
              </a:ext>
            </a:extLst>
          </a:blip>
          <a:srcRect r="8" b="40"/>
          <a:stretch/>
        </p:blipFill>
        <p:spPr/>
      </p:pic>
    </p:spTree>
    <p:extLst>
      <p:ext uri="{BB962C8B-B14F-4D97-AF65-F5344CB8AC3E}">
        <p14:creationId xmlns:p14="http://schemas.microsoft.com/office/powerpoint/2010/main" val="132449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Smartphone and Tablet: Vertical Layout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35</a:t>
            </a:fld>
            <a:endParaRPr lang="en-US" dirty="0"/>
          </a:p>
        </p:txBody>
      </p:sp>
      <p:pic>
        <p:nvPicPr>
          <p:cNvPr id="9" name="Picture Placeholder 8"/>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273" r="28495" b="7966"/>
          <a:stretch/>
        </p:blipFill>
        <p:spPr/>
      </p:pic>
      <p:pic>
        <p:nvPicPr>
          <p:cNvPr id="8" name="Picture Placeholder 7"/>
          <p:cNvPicPr>
            <a:picLocks noGrp="1" noChangeAspect="1"/>
          </p:cNvPicPr>
          <p:nvPr>
            <p:ph type="pic" idx="1"/>
          </p:nvPr>
        </p:nvPicPr>
        <p:blipFill rotWithShape="1">
          <a:blip r:embed="rId4" cstate="print">
            <a:extLst>
              <a:ext uri="{28A0092B-C50C-407E-A947-70E740481C1C}">
                <a14:useLocalDpi xmlns:a14="http://schemas.microsoft.com/office/drawing/2010/main" val="0"/>
              </a:ext>
            </a:extLst>
          </a:blip>
          <a:srcRect t="-714" b="-714"/>
          <a:stretch/>
        </p:blipFill>
        <p:spPr/>
      </p:pic>
      <p:sp>
        <p:nvSpPr>
          <p:cNvPr id="14" name="TextBox 13"/>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5321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The speaker notes for this slide include instructions for when to use Safe Harbor Statement slides.</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2" name="Slide Number Placeholder 1"/>
          <p:cNvSpPr>
            <a:spLocks noGrp="1"/>
          </p:cNvSpPr>
          <p:nvPr>
            <p:ph type="sldNum" sz="quarter" idx="12"/>
          </p:nvPr>
        </p:nvSpPr>
        <p:spPr/>
        <p:txBody>
          <a:bodyPr/>
          <a:lstStyle/>
          <a:p>
            <a:fld id="{C51EAA63-D034-42AE-91FA-B13B9518C7BE}" type="slidenum">
              <a:rPr lang="en-US" smtClean="0"/>
              <a:t>36</a:t>
            </a:fld>
            <a:endParaRPr lang="en-US" dirty="0"/>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37</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31812" y="406400"/>
            <a:ext cx="11125200" cy="889000"/>
          </a:xfrm>
        </p:spPr>
        <p:txBody>
          <a:bodyPr/>
          <a:lstStyle/>
          <a:p>
            <a:r>
              <a:rPr lang="en-US" dirty="0" smtClean="0"/>
              <a:t>Oracle Color Palette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39</a:t>
            </a:fld>
            <a:endParaRPr lang="en-US" dirty="0"/>
          </a:p>
        </p:txBody>
      </p:sp>
      <p:sp>
        <p:nvSpPr>
          <p:cNvPr id="28" name="TextBox 27"/>
          <p:cNvSpPr txBox="1"/>
          <p:nvPr/>
        </p:nvSpPr>
        <p:spPr>
          <a:xfrm>
            <a:off x="1920005" y="2307740"/>
            <a:ext cx="1937080" cy="387415"/>
          </a:xfrm>
          <a:prstGeom prst="rect">
            <a:avLst/>
          </a:prstGeom>
          <a:noFill/>
        </p:spPr>
        <p:txBody>
          <a:bodyPr wrap="square" lIns="0" tIns="0" rIns="0" bIns="0" rtlCol="0">
            <a:noAutofit/>
          </a:bodyPr>
          <a:lstStyle/>
          <a:p>
            <a:r>
              <a:rPr lang="en-US" sz="1600" dirty="0" smtClean="0"/>
              <a:t>Lights/Darks</a:t>
            </a:r>
            <a:endParaRPr lang="en-US" sz="1600" dirty="0"/>
          </a:p>
        </p:txBody>
      </p:sp>
      <p:sp>
        <p:nvSpPr>
          <p:cNvPr id="29" name="Rectangle 28" descr="Approved Oracle color palette for use in your presentation" title="Oracle Color Palette"/>
          <p:cNvSpPr>
            <a:spLocks noChangeAspect="1"/>
          </p:cNvSpPr>
          <p:nvPr/>
        </p:nvSpPr>
        <p:spPr bwMode="gray">
          <a:xfrm>
            <a:off x="1920006" y="2724005"/>
            <a:ext cx="697349" cy="697349"/>
          </a:xfrm>
          <a:prstGeom prst="rect">
            <a:avLst/>
          </a:prstGeom>
          <a:solidFill>
            <a:schemeClr val="bg1"/>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tx1"/>
              </a:solidFill>
            </a:endParaRPr>
          </a:p>
        </p:txBody>
      </p:sp>
      <p:sp>
        <p:nvSpPr>
          <p:cNvPr id="30" name="Rectangle 29"/>
          <p:cNvSpPr>
            <a:spLocks noChangeAspect="1"/>
          </p:cNvSpPr>
          <p:nvPr/>
        </p:nvSpPr>
        <p:spPr bwMode="gray">
          <a:xfrm>
            <a:off x="2731235" y="2724005"/>
            <a:ext cx="697349" cy="697349"/>
          </a:xfrm>
          <a:prstGeom prst="rect">
            <a:avLst/>
          </a:prstGeom>
          <a:solidFill>
            <a:schemeClr val="tx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900" dirty="0">
                <a:solidFill>
                  <a:srgbClr val="FFFFFF"/>
                </a:solidFill>
                <a:latin typeface="Calibri" charset="0"/>
                <a:ea typeface="Calibri" charset="0"/>
                <a:cs typeface="Calibri" charset="0"/>
              </a:rPr>
              <a:t>Dark </a:t>
            </a:r>
            <a:br>
              <a:rPr lang="en-US" sz="900" dirty="0">
                <a:solidFill>
                  <a:srgbClr val="FFFFFF"/>
                </a:solidFill>
                <a:latin typeface="Calibri" charset="0"/>
                <a:ea typeface="Calibri" charset="0"/>
                <a:cs typeface="Calibri" charset="0"/>
              </a:rPr>
            </a:br>
            <a:r>
              <a:rPr lang="en-US" sz="900" dirty="0">
                <a:solidFill>
                  <a:srgbClr val="FFFFFF"/>
                </a:solidFill>
                <a:latin typeface="Calibri" charset="0"/>
                <a:ea typeface="Calibri" charset="0"/>
                <a:cs typeface="Calibri" charset="0"/>
              </a:rPr>
              <a:t>Grey</a:t>
            </a:r>
          </a:p>
        </p:txBody>
      </p:sp>
      <p:sp>
        <p:nvSpPr>
          <p:cNvPr id="31" name="Rectangle 30"/>
          <p:cNvSpPr>
            <a:spLocks noChangeAspect="1"/>
          </p:cNvSpPr>
          <p:nvPr/>
        </p:nvSpPr>
        <p:spPr bwMode="gray">
          <a:xfrm>
            <a:off x="3542463" y="2724005"/>
            <a:ext cx="697349" cy="697349"/>
          </a:xfrm>
          <a:prstGeom prst="rect">
            <a:avLst/>
          </a:prstGeom>
          <a:solidFill>
            <a:schemeClr val="bg2"/>
          </a:solidFill>
          <a:ln w="1905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solidFill>
                  <a:schemeClr val="tx2"/>
                </a:solidFill>
                <a:latin typeface="Calibri" charset="0"/>
                <a:ea typeface="Calibri" charset="0"/>
                <a:cs typeface="Calibri" charset="0"/>
              </a:rPr>
              <a:t>Light </a:t>
            </a:r>
            <a:r>
              <a:rPr lang="en-US" sz="900" dirty="0" smtClean="0">
                <a:solidFill>
                  <a:schemeClr val="tx2"/>
                </a:solidFill>
                <a:latin typeface="Calibri" charset="0"/>
                <a:ea typeface="Calibri" charset="0"/>
                <a:cs typeface="Calibri" charset="0"/>
              </a:rPr>
              <a:t/>
            </a:r>
            <a:br>
              <a:rPr lang="en-US" sz="900" dirty="0" smtClean="0">
                <a:solidFill>
                  <a:schemeClr val="tx2"/>
                </a:solidFill>
                <a:latin typeface="Calibri" charset="0"/>
                <a:ea typeface="Calibri" charset="0"/>
                <a:cs typeface="Calibri" charset="0"/>
              </a:rPr>
            </a:br>
            <a:r>
              <a:rPr lang="en-US" sz="900" dirty="0" smtClean="0">
                <a:solidFill>
                  <a:schemeClr val="tx2"/>
                </a:solidFill>
                <a:latin typeface="Calibri" charset="0"/>
                <a:ea typeface="Calibri" charset="0"/>
                <a:cs typeface="Calibri" charset="0"/>
              </a:rPr>
              <a:t>Slate</a:t>
            </a:r>
            <a:endParaRPr lang="en-US" sz="900" dirty="0">
              <a:solidFill>
                <a:schemeClr val="tx2"/>
              </a:solidFill>
              <a:latin typeface="Calibri" charset="0"/>
              <a:ea typeface="Calibri" charset="0"/>
              <a:cs typeface="Calibri" charset="0"/>
            </a:endParaRPr>
          </a:p>
        </p:txBody>
      </p:sp>
      <p:sp>
        <p:nvSpPr>
          <p:cNvPr id="32" name="Rectangle 31"/>
          <p:cNvSpPr>
            <a:spLocks noChangeAspect="1"/>
          </p:cNvSpPr>
          <p:nvPr/>
        </p:nvSpPr>
        <p:spPr bwMode="gray">
          <a:xfrm>
            <a:off x="4353693" y="2724005"/>
            <a:ext cx="697349" cy="697349"/>
          </a:xfrm>
          <a:prstGeom prst="rect">
            <a:avLst/>
          </a:prstGeom>
          <a:solidFill>
            <a:schemeClr val="tx2"/>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900" dirty="0">
                <a:solidFill>
                  <a:schemeClr val="bg1"/>
                </a:solidFill>
                <a:latin typeface="Calibri" charset="0"/>
                <a:ea typeface="Calibri" charset="0"/>
                <a:cs typeface="Calibri" charset="0"/>
              </a:rPr>
              <a:t>Dark</a:t>
            </a:r>
            <a:br>
              <a:rPr lang="en-US" sz="900" dirty="0">
                <a:solidFill>
                  <a:schemeClr val="bg1"/>
                </a:solidFill>
                <a:latin typeface="Calibri" charset="0"/>
                <a:ea typeface="Calibri" charset="0"/>
                <a:cs typeface="Calibri" charset="0"/>
              </a:rPr>
            </a:br>
            <a:r>
              <a:rPr lang="en-US" sz="900" dirty="0">
                <a:solidFill>
                  <a:schemeClr val="bg1"/>
                </a:solidFill>
                <a:latin typeface="Calibri" charset="0"/>
                <a:ea typeface="Calibri" charset="0"/>
                <a:cs typeface="Calibri" charset="0"/>
              </a:rPr>
              <a:t>Slate</a:t>
            </a:r>
          </a:p>
        </p:txBody>
      </p:sp>
      <p:cxnSp>
        <p:nvCxnSpPr>
          <p:cNvPr id="33" name="Straight Connector 32"/>
          <p:cNvCxnSpPr/>
          <p:nvPr/>
        </p:nvCxnSpPr>
        <p:spPr>
          <a:xfrm>
            <a:off x="5268384" y="2347817"/>
            <a:ext cx="0" cy="107353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503602" y="2307740"/>
            <a:ext cx="4648991" cy="387415"/>
          </a:xfrm>
          <a:prstGeom prst="rect">
            <a:avLst/>
          </a:prstGeom>
          <a:noFill/>
        </p:spPr>
        <p:txBody>
          <a:bodyPr wrap="square" lIns="0" tIns="0" rIns="0" bIns="0" rtlCol="0">
            <a:noAutofit/>
          </a:bodyPr>
          <a:lstStyle/>
          <a:p>
            <a:r>
              <a:rPr lang="en-US" sz="1600" dirty="0" smtClean="0"/>
              <a:t>Accents and default chart color order</a:t>
            </a:r>
            <a:endParaRPr lang="en-US" sz="1600" dirty="0"/>
          </a:p>
        </p:txBody>
      </p:sp>
      <p:sp>
        <p:nvSpPr>
          <p:cNvPr id="35" name="Rectangle 34"/>
          <p:cNvSpPr>
            <a:spLocks noChangeAspect="1"/>
          </p:cNvSpPr>
          <p:nvPr/>
        </p:nvSpPr>
        <p:spPr bwMode="gray">
          <a:xfrm>
            <a:off x="5466564" y="2724005"/>
            <a:ext cx="697349" cy="697349"/>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is-IS" sz="900" dirty="0">
                <a:solidFill>
                  <a:schemeClr val="bg1"/>
                </a:solidFill>
                <a:latin typeface="Calibri" charset="0"/>
                <a:ea typeface="Calibri" charset="0"/>
                <a:cs typeface="Calibri" charset="0"/>
              </a:rPr>
              <a:t>Oracle </a:t>
            </a:r>
            <a:br>
              <a:rPr lang="is-IS" sz="900" dirty="0">
                <a:solidFill>
                  <a:schemeClr val="bg1"/>
                </a:solidFill>
                <a:latin typeface="Calibri" charset="0"/>
                <a:ea typeface="Calibri" charset="0"/>
                <a:cs typeface="Calibri" charset="0"/>
              </a:rPr>
            </a:br>
            <a:r>
              <a:rPr lang="is-IS" sz="900" dirty="0">
                <a:solidFill>
                  <a:schemeClr val="bg1"/>
                </a:solidFill>
                <a:latin typeface="Calibri" charset="0"/>
                <a:ea typeface="Calibri" charset="0"/>
                <a:cs typeface="Calibri" charset="0"/>
              </a:rPr>
              <a:t>Red</a:t>
            </a:r>
            <a:endParaRPr lang="en-US" sz="900" dirty="0">
              <a:solidFill>
                <a:schemeClr val="bg1"/>
              </a:solidFill>
              <a:latin typeface="Calibri" charset="0"/>
              <a:ea typeface="Calibri" charset="0"/>
              <a:cs typeface="Calibri" charset="0"/>
            </a:endParaRPr>
          </a:p>
        </p:txBody>
      </p:sp>
      <p:sp>
        <p:nvSpPr>
          <p:cNvPr id="36" name="Rectangle 35"/>
          <p:cNvSpPr>
            <a:spLocks noChangeAspect="1"/>
          </p:cNvSpPr>
          <p:nvPr/>
        </p:nvSpPr>
        <p:spPr bwMode="gray">
          <a:xfrm>
            <a:off x="6290235" y="2724005"/>
            <a:ext cx="697349" cy="697349"/>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latin typeface="Calibri" charset="0"/>
                <a:ea typeface="Calibri" charset="0"/>
                <a:cs typeface="Calibri" charset="0"/>
              </a:rPr>
              <a:t>Oracle Slate</a:t>
            </a:r>
          </a:p>
        </p:txBody>
      </p:sp>
      <p:sp>
        <p:nvSpPr>
          <p:cNvPr id="37" name="Rectangle 36"/>
          <p:cNvSpPr>
            <a:spLocks noChangeAspect="1"/>
          </p:cNvSpPr>
          <p:nvPr/>
        </p:nvSpPr>
        <p:spPr bwMode="gray">
          <a:xfrm>
            <a:off x="7113906" y="2724005"/>
            <a:ext cx="697349" cy="697349"/>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a:latin typeface="Calibri" charset="0"/>
                <a:ea typeface="Calibri" charset="0"/>
                <a:cs typeface="Calibri" charset="0"/>
              </a:rPr>
              <a:t>Oracle Orange</a:t>
            </a:r>
          </a:p>
        </p:txBody>
      </p:sp>
      <p:sp>
        <p:nvSpPr>
          <p:cNvPr id="38" name="Rectangle 37"/>
          <p:cNvSpPr>
            <a:spLocks noChangeAspect="1"/>
          </p:cNvSpPr>
          <p:nvPr/>
        </p:nvSpPr>
        <p:spPr bwMode="gray">
          <a:xfrm>
            <a:off x="7937577" y="2724005"/>
            <a:ext cx="697349" cy="697349"/>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a:latin typeface="Calibri" charset="0"/>
                <a:ea typeface="Calibri" charset="0"/>
                <a:cs typeface="Calibri" charset="0"/>
              </a:rPr>
              <a:t>Oracle Blue</a:t>
            </a:r>
          </a:p>
        </p:txBody>
      </p:sp>
      <p:sp>
        <p:nvSpPr>
          <p:cNvPr id="39" name="Rectangle 38"/>
          <p:cNvSpPr>
            <a:spLocks noChangeAspect="1"/>
          </p:cNvSpPr>
          <p:nvPr/>
        </p:nvSpPr>
        <p:spPr bwMode="gray">
          <a:xfrm>
            <a:off x="8761248" y="2724005"/>
            <a:ext cx="697349" cy="697349"/>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latin typeface="Calibri" charset="0"/>
                <a:ea typeface="Calibri" charset="0"/>
                <a:cs typeface="Calibri" charset="0"/>
              </a:rPr>
              <a:t>Oracle Burgundy</a:t>
            </a:r>
          </a:p>
        </p:txBody>
      </p:sp>
      <p:sp>
        <p:nvSpPr>
          <p:cNvPr id="40" name="Rectangle 39"/>
          <p:cNvSpPr>
            <a:spLocks noChangeAspect="1"/>
          </p:cNvSpPr>
          <p:nvPr/>
        </p:nvSpPr>
        <p:spPr bwMode="gray">
          <a:xfrm>
            <a:off x="9584921" y="2724005"/>
            <a:ext cx="697349" cy="69734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latin typeface="Calibri" charset="0"/>
                <a:ea typeface="Calibri" charset="0"/>
                <a:cs typeface="Calibri" charset="0"/>
              </a:rPr>
              <a:t>Oracle </a:t>
            </a:r>
            <a:r>
              <a:rPr lang="en-US" sz="900" dirty="0" smtClean="0">
                <a:latin typeface="Calibri" charset="0"/>
                <a:ea typeface="Calibri" charset="0"/>
                <a:cs typeface="Calibri" charset="0"/>
              </a:rPr>
              <a:t>Green</a:t>
            </a:r>
            <a:endParaRPr lang="en-US" sz="900" dirty="0">
              <a:latin typeface="Calibri" charset="0"/>
              <a:ea typeface="Calibri" charset="0"/>
              <a:cs typeface="Calibri" charset="0"/>
            </a:endParaRPr>
          </a:p>
        </p:txBody>
      </p:sp>
      <p:sp>
        <p:nvSpPr>
          <p:cNvPr id="19" name="TextBox 18"/>
          <p:cNvSpPr txBox="1"/>
          <p:nvPr/>
        </p:nvSpPr>
        <p:spPr>
          <a:xfrm>
            <a:off x="1920005" y="4257596"/>
            <a:ext cx="8074304" cy="1797794"/>
          </a:xfrm>
          <a:prstGeom prst="rect">
            <a:avLst/>
          </a:prstGeom>
          <a:noFill/>
        </p:spPr>
        <p:txBody>
          <a:bodyPr wrap="square" lIns="0" tIns="0" rIns="0" bIns="0" rtlCol="0">
            <a:noAutofit/>
          </a:bodyPr>
          <a:lstStyle/>
          <a:p>
            <a:pPr>
              <a:spcBef>
                <a:spcPts val="600"/>
              </a:spcBef>
            </a:pPr>
            <a:r>
              <a:rPr lang="en-US" sz="1600" b="1" dirty="0">
                <a:solidFill>
                  <a:srgbClr val="F80000"/>
                </a:solidFill>
              </a:rPr>
              <a:t>Note: </a:t>
            </a:r>
            <a:r>
              <a:rPr lang="en-US" sz="1600" dirty="0">
                <a:solidFill>
                  <a:srgbClr val="F80000"/>
                </a:solidFill>
              </a:rPr>
              <a:t>Colors used in this </a:t>
            </a:r>
            <a:r>
              <a:rPr lang="en-US" sz="1600" dirty="0" smtClean="0">
                <a:solidFill>
                  <a:srgbClr val="F80000"/>
                </a:solidFill>
              </a:rPr>
              <a:t>PPT template </a:t>
            </a:r>
            <a:r>
              <a:rPr lang="en-US" sz="1600" dirty="0">
                <a:solidFill>
                  <a:srgbClr val="F80000"/>
                </a:solidFill>
              </a:rPr>
              <a:t>have been optimized specifically for use in PowerPoint, and they intentionally vary from the master brand RGB color values. For further RGB color guidance for use beyond PowerPoint, please reference the </a:t>
            </a:r>
            <a:r>
              <a:rPr lang="en-US" sz="1600">
                <a:hlinkClick r:id="rId3" invalidUrl="https://omm.us.oracle.com:11443/otmm/ux-html/index.html?p=searchResults/Guidelines&lt;&lt;savedSearch&gt;&gt;428@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FURUdPUllHUkVPVVAlNUMlMjIlMkMlNUMlMjJ2YWx1ZV9saXN0JTVDJTIyJTNBJTVCJTVDJTIyT3JhY2xlJTIwQnJhbmQlMjBHdWlkZWxpbmVzJTVDJTIyJTVEJTdEJTVEJTdEJTIy@&quot;{}&quot;"/>
              </a:rPr>
              <a:t>Oracle Brand Guidelines</a:t>
            </a:r>
            <a:r>
              <a:rPr lang="en-US" sz="1600" dirty="0" smtClean="0">
                <a:solidFill>
                  <a:srgbClr val="F80000"/>
                </a:solidFill>
              </a:rPr>
              <a:t>.</a:t>
            </a:r>
          </a:p>
        </p:txBody>
      </p:sp>
    </p:spTree>
    <p:extLst>
      <p:ext uri="{BB962C8B-B14F-4D97-AF65-F5344CB8AC3E}">
        <p14:creationId xmlns:p14="http://schemas.microsoft.com/office/powerpoint/2010/main" val="53564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Speaker Qualifications</a:t>
            </a:r>
            <a:endParaRPr lang="en-US" dirty="0"/>
          </a:p>
        </p:txBody>
      </p:sp>
      <p:sp>
        <p:nvSpPr>
          <p:cNvPr id="8" name="Content Placeholder 7"/>
          <p:cNvSpPr>
            <a:spLocks noGrp="1"/>
          </p:cNvSpPr>
          <p:nvPr>
            <p:ph sz="quarter" idx="12"/>
          </p:nvPr>
        </p:nvSpPr>
        <p:spPr>
          <a:xfrm>
            <a:off x="1072183" y="859056"/>
            <a:ext cx="10969943" cy="2429772"/>
          </a:xfrm>
        </p:spPr>
        <p:txBody>
          <a:bodyPr/>
          <a:lstStyle/>
          <a:p>
            <a:r>
              <a:rPr lang="en-US" dirty="0" smtClean="0"/>
              <a:t>Worked on the world’s first graphical web browser, NCSA Mosaic in 1994</a:t>
            </a:r>
          </a:p>
          <a:p>
            <a:r>
              <a:rPr lang="en-US" dirty="0" smtClean="0"/>
              <a:t>Graduated with Bachelor of Science in CS from University of Illinois in Urbana-Champaign in 1995</a:t>
            </a:r>
            <a:endParaRPr lang="en-US" dirty="0" smtClean="0"/>
          </a:p>
          <a:p>
            <a:r>
              <a:rPr lang="en-US" dirty="0" smtClean="0"/>
              <a:t>Joined Sun Microsystems in 1997, at the beginning of Java</a:t>
            </a:r>
          </a:p>
          <a:p>
            <a:r>
              <a:rPr lang="en-US" dirty="0" smtClean="0"/>
              <a:t>Joined Oracle in 2010, through its </a:t>
            </a:r>
            <a:r>
              <a:rPr lang="en-US" dirty="0" err="1" smtClean="0"/>
              <a:t>acquistion</a:t>
            </a:r>
            <a:r>
              <a:rPr lang="en-US" dirty="0" smtClean="0"/>
              <a:t> of Sun</a:t>
            </a:r>
            <a:endParaRPr lang="en-US" dirty="0" smtClean="0"/>
          </a:p>
          <a:p>
            <a:r>
              <a:rPr lang="en-US" dirty="0" smtClean="0"/>
              <a:t>Author of </a:t>
            </a:r>
            <a:r>
              <a:rPr lang="en-US" dirty="0" smtClean="0"/>
              <a:t>four IT </a:t>
            </a:r>
            <a:r>
              <a:rPr lang="en-US" dirty="0" smtClean="0"/>
              <a:t>books for McGraw-Hill</a:t>
            </a:r>
          </a:p>
        </p:txBody>
      </p:sp>
      <p:pic>
        <p:nvPicPr>
          <p:cNvPr id="11" name="Picture 10"/>
          <p:cNvPicPr>
            <a:picLocks noChangeAspect="1"/>
          </p:cNvPicPr>
          <p:nvPr/>
        </p:nvPicPr>
        <p:blipFill>
          <a:blip r:embed="rId3"/>
          <a:stretch>
            <a:fillRect/>
          </a:stretch>
        </p:blipFill>
        <p:spPr>
          <a:xfrm>
            <a:off x="2478252" y="4158482"/>
            <a:ext cx="7634441" cy="2125529"/>
          </a:xfrm>
          <a:prstGeom prst="rect">
            <a:avLst/>
          </a:prstGeom>
        </p:spPr>
      </p:pic>
    </p:spTree>
    <p:extLst>
      <p:ext uri="{BB962C8B-B14F-4D97-AF65-F5344CB8AC3E}">
        <p14:creationId xmlns:p14="http://schemas.microsoft.com/office/powerpoint/2010/main" val="16203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b="-83"/>
          <a:stretch/>
        </p:blipFill>
        <p:spPr>
          <a:xfrm>
            <a:off x="4961631" y="2173574"/>
            <a:ext cx="2260668" cy="3416676"/>
          </a:xfrm>
          <a:prstGeom prst="rect">
            <a:avLst/>
          </a:prstGeom>
          <a:noFill/>
          <a:ln w="3175">
            <a:solidFill>
              <a:schemeClr val="tx1">
                <a:lumMod val="20000"/>
                <a:lumOff val="80000"/>
              </a:schemeClr>
            </a:solidFill>
          </a:ln>
        </p:spPr>
      </p:pic>
      <p:sp>
        <p:nvSpPr>
          <p:cNvPr id="2" name="Title 1"/>
          <p:cNvSpPr>
            <a:spLocks noGrp="1"/>
          </p:cNvSpPr>
          <p:nvPr>
            <p:ph type="title"/>
          </p:nvPr>
        </p:nvSpPr>
        <p:spPr>
          <a:xfrm>
            <a:off x="531812" y="406400"/>
            <a:ext cx="11125200" cy="889000"/>
          </a:xfrm>
        </p:spPr>
        <p:txBody>
          <a:bodyPr/>
          <a:lstStyle/>
          <a:p>
            <a:r>
              <a:rPr lang="en-US" dirty="0" smtClean="0"/>
              <a:t>Theme Colors</a:t>
            </a:r>
            <a:endParaRPr lang="en-US" dirty="0"/>
          </a:p>
        </p:txBody>
      </p:sp>
      <p:sp>
        <p:nvSpPr>
          <p:cNvPr id="19" name="Text Box 9"/>
          <p:cNvSpPr txBox="1">
            <a:spLocks noChangeArrowheads="1"/>
          </p:cNvSpPr>
          <p:nvPr/>
        </p:nvSpPr>
        <p:spPr bwMode="gray">
          <a:xfrm>
            <a:off x="2548651" y="2697190"/>
            <a:ext cx="2097961" cy="523220"/>
          </a:xfrm>
          <a:prstGeom prst="rect">
            <a:avLst/>
          </a:prstGeom>
          <a:noFill/>
          <a:ln w="9525">
            <a:noFill/>
            <a:miter lim="800000"/>
            <a:headEnd/>
            <a:tailEnd/>
          </a:ln>
          <a:effectLst/>
        </p:spPr>
        <p:txBody>
          <a:bodyPr wrap="square" lIns="0" tIns="0" rIns="0" bIns="0">
            <a:noAutofit/>
          </a:bodyPr>
          <a:lstStyle/>
          <a:p>
            <a:pPr algn="l">
              <a:lnSpc>
                <a:spcPct val="90000"/>
              </a:lnSpc>
            </a:pPr>
            <a:r>
              <a:rPr lang="en-US" sz="1400" b="1" dirty="0" smtClean="0">
                <a:latin typeface="+mn-lt"/>
              </a:rPr>
              <a:t>Theme Colors </a:t>
            </a:r>
            <a:r>
              <a:rPr lang="en-US" sz="1400" dirty="0" smtClean="0"/>
              <a:t>are </a:t>
            </a:r>
            <a:r>
              <a:rPr lang="en-US" sz="1400" dirty="0" smtClean="0">
                <a:latin typeface="+mn-lt"/>
              </a:rPr>
              <a:t>approved Oracle primary colors </a:t>
            </a:r>
            <a:endParaRPr lang="en-US" sz="1400" dirty="0">
              <a:latin typeface="+mn-lt"/>
            </a:endParaRPr>
          </a:p>
        </p:txBody>
      </p:sp>
      <p:sp>
        <p:nvSpPr>
          <p:cNvPr id="20" name="Text Box 9"/>
          <p:cNvSpPr txBox="1">
            <a:spLocks noChangeArrowheads="1"/>
          </p:cNvSpPr>
          <p:nvPr/>
        </p:nvSpPr>
        <p:spPr bwMode="gray">
          <a:xfrm>
            <a:off x="3087703" y="4040935"/>
            <a:ext cx="1723200" cy="1382597"/>
          </a:xfrm>
          <a:prstGeom prst="rect">
            <a:avLst/>
          </a:prstGeom>
          <a:noFill/>
          <a:ln w="9525">
            <a:noFill/>
            <a:miter lim="800000"/>
            <a:headEnd/>
            <a:tailEnd/>
          </a:ln>
          <a:effectLst/>
        </p:spPr>
        <p:txBody>
          <a:bodyPr wrap="square" lIns="0" tIns="0" rIns="0" bIns="0">
            <a:noAutofit/>
          </a:bodyPr>
          <a:lstStyle/>
          <a:p>
            <a:pPr algn="l">
              <a:lnSpc>
                <a:spcPct val="90000"/>
              </a:lnSpc>
            </a:pPr>
            <a:r>
              <a:rPr lang="en-US" sz="1400" b="1" dirty="0" smtClean="0">
                <a:solidFill>
                  <a:schemeClr val="accent1"/>
                </a:solidFill>
                <a:latin typeface="+mn-lt"/>
              </a:rPr>
              <a:t>Note: Do not use </a:t>
            </a:r>
            <a:r>
              <a:rPr lang="en-US" sz="1400" dirty="0" smtClean="0">
                <a:solidFill>
                  <a:schemeClr val="accent1"/>
                </a:solidFill>
                <a:latin typeface="+mn-lt"/>
              </a:rPr>
              <a:t>Standard Colors or Recent Colors as they are generic Microsoft colors and are not approved Oracle colors</a:t>
            </a:r>
            <a:endParaRPr lang="en-US" sz="1400" dirty="0">
              <a:solidFill>
                <a:schemeClr val="accent1"/>
              </a:solidFill>
              <a:latin typeface="+mn-lt"/>
            </a:endParaRPr>
          </a:p>
        </p:txBody>
      </p:sp>
      <p:sp>
        <p:nvSpPr>
          <p:cNvPr id="21" name="Line 10"/>
          <p:cNvSpPr>
            <a:spLocks noChangeShapeType="1"/>
          </p:cNvSpPr>
          <p:nvPr/>
        </p:nvSpPr>
        <p:spPr bwMode="auto">
          <a:xfrm flipH="1">
            <a:off x="4622364" y="4113583"/>
            <a:ext cx="322159" cy="0"/>
          </a:xfrm>
          <a:prstGeom prst="line">
            <a:avLst/>
          </a:prstGeom>
          <a:noFill/>
          <a:ln w="28575">
            <a:solidFill>
              <a:schemeClr val="accent1"/>
            </a:solidFill>
            <a:miter lim="800000"/>
            <a:headEnd/>
            <a:tailEnd type="arrow" w="med" len="med"/>
          </a:ln>
        </p:spPr>
        <p:txBody>
          <a:bodyPr/>
          <a:lstStyle/>
          <a:p>
            <a:endParaRPr lang="en-US" dirty="0"/>
          </a:p>
        </p:txBody>
      </p:sp>
      <p:sp>
        <p:nvSpPr>
          <p:cNvPr id="28" name="AutoShape 11"/>
          <p:cNvSpPr>
            <a:spLocks noChangeArrowheads="1"/>
          </p:cNvSpPr>
          <p:nvPr/>
        </p:nvSpPr>
        <p:spPr bwMode="auto">
          <a:xfrm>
            <a:off x="5857276" y="2445537"/>
            <a:ext cx="1366888" cy="245096"/>
          </a:xfrm>
          <a:prstGeom prst="rect">
            <a:avLst/>
          </a:prstGeom>
          <a:noFill/>
          <a:ln w="38100" algn="ctr">
            <a:solidFill>
              <a:schemeClr val="tx1"/>
            </a:solidFill>
            <a:miter lim="800000"/>
            <a:headEnd/>
            <a:tailEnd/>
          </a:ln>
          <a:effectLst/>
        </p:spPr>
        <p:txBody>
          <a:bodyPr wrap="none" anchor="ctr"/>
          <a:lstStyle/>
          <a:p>
            <a:endParaRPr lang="en-US" dirty="0"/>
          </a:p>
        </p:txBody>
      </p:sp>
      <p:sp>
        <p:nvSpPr>
          <p:cNvPr id="33" name="AutoShape 11"/>
          <p:cNvSpPr>
            <a:spLocks noChangeArrowheads="1"/>
          </p:cNvSpPr>
          <p:nvPr/>
        </p:nvSpPr>
        <p:spPr bwMode="auto">
          <a:xfrm>
            <a:off x="4961631" y="3993800"/>
            <a:ext cx="2253106" cy="255224"/>
          </a:xfrm>
          <a:prstGeom prst="rect">
            <a:avLst/>
          </a:prstGeom>
          <a:noFill/>
          <a:ln w="38100" algn="ctr">
            <a:solidFill>
              <a:schemeClr val="accent1"/>
            </a:solidFill>
            <a:miter lim="800000"/>
            <a:headEnd/>
            <a:tailEnd/>
          </a:ln>
          <a:effectLst/>
        </p:spPr>
        <p:txBody>
          <a:bodyPr wrap="none" anchor="ctr"/>
          <a:lstStyle/>
          <a:p>
            <a:endParaRPr lang="en-US" dirty="0"/>
          </a:p>
        </p:txBody>
      </p:sp>
      <p:sp>
        <p:nvSpPr>
          <p:cNvPr id="34" name="Line 10"/>
          <p:cNvSpPr>
            <a:spLocks noChangeShapeType="1"/>
          </p:cNvSpPr>
          <p:nvPr/>
        </p:nvSpPr>
        <p:spPr bwMode="auto">
          <a:xfrm>
            <a:off x="7218209" y="2568085"/>
            <a:ext cx="283787" cy="0"/>
          </a:xfrm>
          <a:prstGeom prst="line">
            <a:avLst/>
          </a:prstGeom>
          <a:noFill/>
          <a:ln w="28575">
            <a:solidFill>
              <a:schemeClr val="tx1"/>
            </a:solidFill>
            <a:miter lim="800000"/>
            <a:headEnd/>
            <a:tailEnd type="arrow" w="med" len="med"/>
          </a:ln>
        </p:spPr>
        <p:txBody>
          <a:bodyPr/>
          <a:lstStyle/>
          <a:p>
            <a:endParaRPr lang="en-US" dirty="0"/>
          </a:p>
        </p:txBody>
      </p:sp>
      <p:sp>
        <p:nvSpPr>
          <p:cNvPr id="35" name="Left Bracket 34"/>
          <p:cNvSpPr/>
          <p:nvPr/>
        </p:nvSpPr>
        <p:spPr>
          <a:xfrm>
            <a:off x="4744912" y="2426955"/>
            <a:ext cx="184608" cy="1286759"/>
          </a:xfrm>
          <a:prstGeom prst="leftBracket">
            <a:avLst>
              <a:gd name="adj" fmla="val 0"/>
            </a:avLst>
          </a:prstGeom>
          <a:noFill/>
          <a:ln w="38100" algn="ctr">
            <a:solidFill>
              <a:schemeClr val="tx1"/>
            </a:solidFill>
            <a:miter lim="800000"/>
            <a:headEnd/>
            <a:tailEnd/>
          </a:ln>
          <a:effectLst/>
        </p:spPr>
        <p:txBody>
          <a:bodyPr wrap="none" anchor="ctr"/>
          <a:lstStyle/>
          <a:p>
            <a:endParaRPr lang="en-US" dirty="0"/>
          </a:p>
        </p:txBody>
      </p:sp>
      <p:sp>
        <p:nvSpPr>
          <p:cNvPr id="36" name="Text Box 9"/>
          <p:cNvSpPr txBox="1">
            <a:spLocks noChangeArrowheads="1"/>
          </p:cNvSpPr>
          <p:nvPr/>
        </p:nvSpPr>
        <p:spPr bwMode="gray">
          <a:xfrm>
            <a:off x="7575146" y="2473818"/>
            <a:ext cx="2480200" cy="226244"/>
          </a:xfrm>
          <a:prstGeom prst="rect">
            <a:avLst/>
          </a:prstGeom>
          <a:noFill/>
          <a:ln w="9525">
            <a:noFill/>
            <a:miter lim="800000"/>
            <a:headEnd/>
            <a:tailEnd/>
          </a:ln>
          <a:effectLst/>
        </p:spPr>
        <p:txBody>
          <a:bodyPr wrap="square" lIns="0" tIns="0" rIns="0" bIns="0">
            <a:noAutofit/>
          </a:bodyPr>
          <a:lstStyle/>
          <a:p>
            <a:pPr algn="l">
              <a:lnSpc>
                <a:spcPct val="90000"/>
              </a:lnSpc>
            </a:pPr>
            <a:r>
              <a:rPr lang="en-US" sz="1400" dirty="0" smtClean="0">
                <a:latin typeface="+mn-lt"/>
              </a:rPr>
              <a:t>Use these Accent colors </a:t>
            </a:r>
            <a:r>
              <a:rPr lang="en-US" sz="1400" b="1" dirty="0" smtClean="0">
                <a:latin typeface="+mn-lt"/>
              </a:rPr>
              <a:t>first</a:t>
            </a:r>
            <a:endParaRPr lang="en-US" sz="1400" b="1" dirty="0">
              <a:latin typeface="+mn-lt"/>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t>40</a:t>
            </a:fld>
            <a:endParaRPr lang="en-US" dirty="0"/>
          </a:p>
        </p:txBody>
      </p:sp>
      <p:sp>
        <p:nvSpPr>
          <p:cNvPr id="15" name="Text Box 9"/>
          <p:cNvSpPr txBox="1">
            <a:spLocks noChangeArrowheads="1"/>
          </p:cNvSpPr>
          <p:nvPr/>
        </p:nvSpPr>
        <p:spPr bwMode="gray">
          <a:xfrm>
            <a:off x="7575146" y="3640276"/>
            <a:ext cx="2480200" cy="780584"/>
          </a:xfrm>
          <a:prstGeom prst="rect">
            <a:avLst/>
          </a:prstGeom>
          <a:noFill/>
          <a:ln w="9525">
            <a:noFill/>
            <a:miter lim="800000"/>
            <a:headEnd/>
            <a:tailEnd/>
          </a:ln>
          <a:effectLst/>
        </p:spPr>
        <p:txBody>
          <a:bodyPr wrap="square" lIns="0" tIns="0" rIns="0" bIns="0">
            <a:noAutofit/>
          </a:bodyPr>
          <a:lstStyle/>
          <a:p>
            <a:pPr>
              <a:lnSpc>
                <a:spcPct val="90000"/>
              </a:lnSpc>
            </a:pPr>
            <a:r>
              <a:rPr lang="en-US" sz="1400" b="1" dirty="0">
                <a:solidFill>
                  <a:schemeClr val="accent1"/>
                </a:solidFill>
              </a:rPr>
              <a:t>Note: </a:t>
            </a:r>
            <a:r>
              <a:rPr lang="en-US" sz="1400" b="1" dirty="0" smtClean="0">
                <a:solidFill>
                  <a:srgbClr val="FF0000"/>
                </a:solidFill>
              </a:rPr>
              <a:t>Do not use</a:t>
            </a:r>
            <a:r>
              <a:rPr lang="en-US" sz="1400" dirty="0" smtClean="0">
                <a:solidFill>
                  <a:srgbClr val="FF0000"/>
                </a:solidFill>
              </a:rPr>
              <a:t> these colors</a:t>
            </a:r>
          </a:p>
          <a:p>
            <a:pPr algn="l">
              <a:lnSpc>
                <a:spcPct val="90000"/>
              </a:lnSpc>
            </a:pPr>
            <a:endParaRPr lang="en-US" sz="1400" b="1" dirty="0">
              <a:solidFill>
                <a:srgbClr val="FF0000"/>
              </a:solidFill>
            </a:endParaRPr>
          </a:p>
        </p:txBody>
      </p:sp>
      <p:sp>
        <p:nvSpPr>
          <p:cNvPr id="16" name="AutoShape 11"/>
          <p:cNvSpPr>
            <a:spLocks noChangeArrowheads="1"/>
          </p:cNvSpPr>
          <p:nvPr/>
        </p:nvSpPr>
        <p:spPr bwMode="auto">
          <a:xfrm>
            <a:off x="6487332" y="2895399"/>
            <a:ext cx="228600" cy="228600"/>
          </a:xfrm>
          <a:prstGeom prst="rect">
            <a:avLst/>
          </a:prstGeom>
          <a:noFill/>
          <a:ln w="38100" algn="ctr">
            <a:solidFill>
              <a:srgbClr val="F80000"/>
            </a:solidFill>
            <a:miter lim="800000"/>
            <a:headEnd/>
            <a:tailEnd/>
          </a:ln>
          <a:effectLst/>
        </p:spPr>
        <p:txBody>
          <a:bodyPr wrap="none" anchor="ctr"/>
          <a:lstStyle/>
          <a:p>
            <a:endParaRPr lang="en-US"/>
          </a:p>
        </p:txBody>
      </p:sp>
      <p:sp>
        <p:nvSpPr>
          <p:cNvPr id="17" name="AutoShape 11"/>
          <p:cNvSpPr>
            <a:spLocks noChangeArrowheads="1"/>
          </p:cNvSpPr>
          <p:nvPr/>
        </p:nvSpPr>
        <p:spPr bwMode="auto">
          <a:xfrm>
            <a:off x="6487332" y="3098972"/>
            <a:ext cx="228600" cy="228600"/>
          </a:xfrm>
          <a:prstGeom prst="rect">
            <a:avLst/>
          </a:prstGeom>
          <a:noFill/>
          <a:ln w="38100" algn="ctr">
            <a:solidFill>
              <a:srgbClr val="F80000"/>
            </a:solidFill>
            <a:miter lim="800000"/>
            <a:headEnd/>
            <a:tailEnd/>
          </a:ln>
          <a:effectLst/>
        </p:spPr>
        <p:txBody>
          <a:bodyPr wrap="none" anchor="ctr"/>
          <a:lstStyle/>
          <a:p>
            <a:endParaRPr lang="en-US"/>
          </a:p>
        </p:txBody>
      </p:sp>
      <p:cxnSp>
        <p:nvCxnSpPr>
          <p:cNvPr id="18" name="Elbow Connector 17"/>
          <p:cNvCxnSpPr>
            <a:stCxn id="17" idx="2"/>
          </p:cNvCxnSpPr>
          <p:nvPr/>
        </p:nvCxnSpPr>
        <p:spPr>
          <a:xfrm rot="16200000" flipH="1">
            <a:off x="6836069" y="3093135"/>
            <a:ext cx="431491" cy="900364"/>
          </a:xfrm>
          <a:prstGeom prst="bentConnector2">
            <a:avLst/>
          </a:prstGeom>
          <a:ln w="28575">
            <a:solidFill>
              <a:srgbClr val="F8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Graphic Shapes: Premade sample shapes to copy and paste for greater ease of use</a:t>
            </a:r>
          </a:p>
        </p:txBody>
      </p:sp>
      <p:sp>
        <p:nvSpPr>
          <p:cNvPr id="33" name="TextBox 32"/>
          <p:cNvSpPr txBox="1"/>
          <p:nvPr/>
        </p:nvSpPr>
        <p:spPr>
          <a:xfrm>
            <a:off x="531814" y="1373741"/>
            <a:ext cx="11125198" cy="343299"/>
          </a:xfrm>
          <a:prstGeom prst="rect">
            <a:avLst/>
          </a:prstGeom>
          <a:noFill/>
        </p:spPr>
        <p:txBody>
          <a:bodyPr wrap="square" lIns="0" tIns="0" rIns="0" bIns="0" rtlCol="0">
            <a:noAutofit/>
          </a:bodyPr>
          <a:lstStyle/>
          <a:p>
            <a:pPr marL="1588" lvl="0">
              <a:lnSpc>
                <a:spcPct val="90000"/>
              </a:lnSpc>
              <a:buClr>
                <a:srgbClr val="5F5F5F">
                  <a:lumMod val="60000"/>
                  <a:lumOff val="40000"/>
                </a:srgbClr>
              </a:buClr>
            </a:pPr>
            <a:r>
              <a:rPr lang="en-US" sz="2400" b="1">
                <a:solidFill>
                  <a:srgbClr val="5F5F5F"/>
                </a:solidFill>
              </a:rPr>
              <a:t>Sample subtitle—copy and paste as needed</a:t>
            </a:r>
            <a:endParaRPr lang="en-US" sz="2400" b="1" dirty="0">
              <a:solidFill>
                <a:srgbClr val="5F5F5F"/>
              </a:solidFill>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t>41</a:t>
            </a:fld>
            <a:endParaRPr lang="en-US" dirty="0"/>
          </a:p>
        </p:txBody>
      </p:sp>
      <p:sp>
        <p:nvSpPr>
          <p:cNvPr id="55" name="TextBox 54"/>
          <p:cNvSpPr txBox="1"/>
          <p:nvPr/>
        </p:nvSpPr>
        <p:spPr>
          <a:xfrm>
            <a:off x="1141412" y="3465003"/>
            <a:ext cx="914400" cy="1147373"/>
          </a:xfrm>
          <a:prstGeom prst="rect">
            <a:avLst/>
          </a:prstGeom>
          <a:noFill/>
        </p:spPr>
        <p:txBody>
          <a:bodyPr wrap="square" lIns="0" tIns="0" rIns="0" bIns="0" rtlCol="0">
            <a:noAutofit/>
          </a:bodyPr>
          <a:lstStyle/>
          <a:p>
            <a:pPr>
              <a:lnSpc>
                <a:spcPct val="90000"/>
              </a:lnSpc>
            </a:pPr>
            <a:r>
              <a:rPr lang="en-US" dirty="0" smtClean="0"/>
              <a:t>Program agenda arrows</a:t>
            </a:r>
            <a:endParaRPr lang="en-US" dirty="0"/>
          </a:p>
        </p:txBody>
      </p:sp>
      <p:sp>
        <p:nvSpPr>
          <p:cNvPr id="56" name="Pentagon 55"/>
          <p:cNvSpPr/>
          <p:nvPr/>
        </p:nvSpPr>
        <p:spPr>
          <a:xfrm>
            <a:off x="2186329" y="2363525"/>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57" name="Pentagon 56"/>
          <p:cNvSpPr/>
          <p:nvPr/>
        </p:nvSpPr>
        <p:spPr>
          <a:xfrm>
            <a:off x="2186329" y="3059802"/>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58" name="Pentagon 57"/>
          <p:cNvSpPr/>
          <p:nvPr/>
        </p:nvSpPr>
        <p:spPr>
          <a:xfrm>
            <a:off x="2186329" y="375607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59" name="Pentagon 58"/>
          <p:cNvSpPr/>
          <p:nvPr/>
        </p:nvSpPr>
        <p:spPr>
          <a:xfrm>
            <a:off x="2186329" y="4452356"/>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60" name="Pentagon 59"/>
          <p:cNvSpPr/>
          <p:nvPr/>
        </p:nvSpPr>
        <p:spPr>
          <a:xfrm>
            <a:off x="2186329" y="5148635"/>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61" name="Rectangle 60"/>
          <p:cNvSpPr/>
          <p:nvPr/>
        </p:nvSpPr>
        <p:spPr bwMode="gray">
          <a:xfrm>
            <a:off x="3667935" y="2363525"/>
            <a:ext cx="1156862" cy="1156862"/>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Sample text</a:t>
            </a:r>
          </a:p>
        </p:txBody>
      </p:sp>
      <p:sp>
        <p:nvSpPr>
          <p:cNvPr id="62" name="TextBox 61"/>
          <p:cNvSpPr txBox="1"/>
          <p:nvPr/>
        </p:nvSpPr>
        <p:spPr>
          <a:xfrm>
            <a:off x="8207534" y="2359152"/>
            <a:ext cx="2171699" cy="573686"/>
          </a:xfrm>
          <a:prstGeom prst="rect">
            <a:avLst/>
          </a:prstGeom>
          <a:noFill/>
        </p:spPr>
        <p:txBody>
          <a:bodyPr wrap="square" lIns="0" tIns="0" rIns="0" bIns="0" rtlCol="0">
            <a:noAutofit/>
          </a:bodyPr>
          <a:lstStyle/>
          <a:p>
            <a:pPr>
              <a:lnSpc>
                <a:spcPct val="90000"/>
              </a:lnSpc>
            </a:pPr>
            <a:r>
              <a:rPr lang="en-US" dirty="0" smtClean="0"/>
              <a:t>Sample textbox</a:t>
            </a:r>
            <a:endParaRPr lang="en-US" dirty="0"/>
          </a:p>
        </p:txBody>
      </p:sp>
      <p:cxnSp>
        <p:nvCxnSpPr>
          <p:cNvPr id="63" name="Straight Connector 62"/>
          <p:cNvCxnSpPr/>
          <p:nvPr/>
        </p:nvCxnSpPr>
        <p:spPr>
          <a:xfrm>
            <a:off x="8210982" y="3329963"/>
            <a:ext cx="1911351" cy="0"/>
          </a:xfrm>
          <a:prstGeom prst="line">
            <a:avLst/>
          </a:prstGeom>
          <a:ln w="1905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10982" y="3673657"/>
            <a:ext cx="1911351" cy="0"/>
          </a:xfrm>
          <a:prstGeom prst="line">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210982" y="4017351"/>
            <a:ext cx="1911351" cy="0"/>
          </a:xfrm>
          <a:prstGeom prst="line">
            <a:avLst/>
          </a:prstGeom>
          <a:ln w="19050">
            <a:solidFill>
              <a:schemeClr val="accent2"/>
            </a:solidFill>
            <a:miter lim="800000"/>
            <a:headEnd type="arrow"/>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210982" y="4361045"/>
            <a:ext cx="1911351" cy="0"/>
          </a:xfrm>
          <a:prstGeom prst="line">
            <a:avLst/>
          </a:prstGeom>
          <a:ln w="19050">
            <a:solidFill>
              <a:schemeClr val="accent2"/>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gray">
          <a:xfrm>
            <a:off x="5027612" y="2363525"/>
            <a:ext cx="1156862" cy="1156862"/>
          </a:xfrm>
          <a:prstGeom prst="rect">
            <a:avLst/>
          </a:prstGeom>
          <a:solidFill>
            <a:schemeClr val="accent3"/>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Sample text</a:t>
            </a:r>
          </a:p>
        </p:txBody>
      </p:sp>
      <p:sp>
        <p:nvSpPr>
          <p:cNvPr id="68" name="Rectangle 67"/>
          <p:cNvSpPr/>
          <p:nvPr/>
        </p:nvSpPr>
        <p:spPr bwMode="gray">
          <a:xfrm>
            <a:off x="6399212" y="2363525"/>
            <a:ext cx="1156862" cy="1156862"/>
          </a:xfrm>
          <a:prstGeom prst="rect">
            <a:avLst/>
          </a:prstGeom>
          <a:solidFill>
            <a:schemeClr val="accent4"/>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Sample text</a:t>
            </a:r>
          </a:p>
        </p:txBody>
      </p:sp>
      <p:sp>
        <p:nvSpPr>
          <p:cNvPr id="69" name="Rectangle 68"/>
          <p:cNvSpPr/>
          <p:nvPr/>
        </p:nvSpPr>
        <p:spPr bwMode="gray">
          <a:xfrm>
            <a:off x="3637772" y="4767771"/>
            <a:ext cx="1708453" cy="1323439"/>
          </a:xfrm>
          <a:prstGeom prst="rect">
            <a:avLst/>
          </a:prstGeom>
        </p:spPr>
        <p:txBody>
          <a:bodyPr wrap="square" lIns="0" tIns="0" rIns="0" bIns="0" anchor="ctr">
            <a:noAutofit/>
          </a:bodyPr>
          <a:lstStyle/>
          <a:p>
            <a:r>
              <a:rPr lang="en-US" sz="8800" b="1" dirty="0" smtClean="0">
                <a:solidFill>
                  <a:schemeClr val="accent2"/>
                </a:solidFill>
              </a:rPr>
              <a:t>90</a:t>
            </a:r>
            <a:r>
              <a:rPr lang="en-US" sz="4400" dirty="0" smtClean="0">
                <a:solidFill>
                  <a:schemeClr val="accent2"/>
                </a:solidFill>
              </a:rPr>
              <a:t>%</a:t>
            </a:r>
            <a:endParaRPr lang="en-US" sz="11500" dirty="0">
              <a:solidFill>
                <a:schemeClr val="accent2"/>
              </a:solidFill>
            </a:endParaRPr>
          </a:p>
        </p:txBody>
      </p:sp>
      <p:sp>
        <p:nvSpPr>
          <p:cNvPr id="70" name="Pentagon 69"/>
          <p:cNvSpPr/>
          <p:nvPr/>
        </p:nvSpPr>
        <p:spPr>
          <a:xfrm>
            <a:off x="6244644" y="5055365"/>
            <a:ext cx="1465998" cy="827324"/>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b="1" dirty="0" smtClean="0">
                <a:solidFill>
                  <a:schemeClr val="tx2"/>
                </a:solidFill>
              </a:rPr>
              <a:t>10</a:t>
            </a:r>
          </a:p>
        </p:txBody>
      </p:sp>
      <p:sp>
        <p:nvSpPr>
          <p:cNvPr id="71" name="Pentagon 70"/>
          <p:cNvSpPr/>
          <p:nvPr/>
        </p:nvSpPr>
        <p:spPr>
          <a:xfrm>
            <a:off x="7999412" y="5055365"/>
            <a:ext cx="1465998" cy="827324"/>
          </a:xfrm>
          <a:prstGeom prst="homePlate">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b="1" dirty="0" smtClean="0">
                <a:solidFill>
                  <a:schemeClr val="bg1"/>
                </a:solidFill>
              </a:rPr>
              <a:t>10</a:t>
            </a:r>
          </a:p>
        </p:txBody>
      </p:sp>
    </p:spTree>
    <p:extLst>
      <p:ext uri="{BB962C8B-B14F-4D97-AF65-F5344CB8AC3E}">
        <p14:creationId xmlns:p14="http://schemas.microsoft.com/office/powerpoint/2010/main" val="15094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3"/>
          <a:stretch>
            <a:fillRect/>
          </a:stretch>
        </p:blipFill>
        <p:spPr>
          <a:xfrm>
            <a:off x="531151" y="3595748"/>
            <a:ext cx="2271409" cy="1617519"/>
          </a:xfrm>
          <a:prstGeom prst="rect">
            <a:avLst/>
          </a:prstGeom>
          <a:ln>
            <a:solidFill>
              <a:schemeClr val="bg2"/>
            </a:solidFill>
          </a:ln>
        </p:spPr>
      </p:pic>
      <p:sp>
        <p:nvSpPr>
          <p:cNvPr id="7" name="Title 6"/>
          <p:cNvSpPr>
            <a:spLocks noGrp="1"/>
          </p:cNvSpPr>
          <p:nvPr>
            <p:ph type="title"/>
          </p:nvPr>
        </p:nvSpPr>
        <p:spPr/>
        <p:txBody>
          <a:bodyPr/>
          <a:lstStyle/>
          <a:p>
            <a:r>
              <a:rPr lang="en-US"/>
              <a:t>Text and Background </a:t>
            </a:r>
            <a:r>
              <a:rPr lang="en-US" smtClean="0"/>
              <a:t>Contrast</a:t>
            </a:r>
            <a:endParaRPr lang="en-US"/>
          </a:p>
        </p:txBody>
      </p:sp>
      <p:sp>
        <p:nvSpPr>
          <p:cNvPr id="74" name="Content Placeholder 1"/>
          <p:cNvSpPr txBox="1">
            <a:spLocks/>
          </p:cNvSpPr>
          <p:nvPr/>
        </p:nvSpPr>
        <p:spPr>
          <a:xfrm>
            <a:off x="531151" y="1524001"/>
            <a:ext cx="11126522" cy="107735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Use </a:t>
            </a:r>
            <a:r>
              <a:rPr lang="en-US" b="1" dirty="0"/>
              <a:t>White </a:t>
            </a:r>
            <a:r>
              <a:rPr lang="en-US" dirty="0"/>
              <a:t>text</a:t>
            </a:r>
            <a:r>
              <a:rPr lang="en-US" b="1" dirty="0"/>
              <a:t> </a:t>
            </a:r>
            <a:r>
              <a:rPr lang="en-US" dirty="0"/>
              <a:t>over dark backgrounds and </a:t>
            </a:r>
            <a:r>
              <a:rPr lang="en-US" b="1" dirty="0" smtClean="0"/>
              <a:t>Text 1</a:t>
            </a:r>
            <a:r>
              <a:rPr lang="en-US" dirty="0" smtClean="0"/>
              <a:t> or </a:t>
            </a:r>
            <a:r>
              <a:rPr lang="en-US" b="1" dirty="0" smtClean="0"/>
              <a:t>Text 2 </a:t>
            </a:r>
            <a:br>
              <a:rPr lang="en-US" b="1" dirty="0" smtClean="0"/>
            </a:br>
            <a:r>
              <a:rPr lang="en-US" dirty="0" smtClean="0"/>
              <a:t>over </a:t>
            </a:r>
            <a:r>
              <a:rPr lang="en-US" dirty="0"/>
              <a:t>light backgrounds.</a:t>
            </a:r>
          </a:p>
        </p:txBody>
      </p:sp>
      <p:sp>
        <p:nvSpPr>
          <p:cNvPr id="106" name="AutoShape 11"/>
          <p:cNvSpPr>
            <a:spLocks noChangeArrowheads="1"/>
          </p:cNvSpPr>
          <p:nvPr/>
        </p:nvSpPr>
        <p:spPr bwMode="auto">
          <a:xfrm>
            <a:off x="835321" y="3898112"/>
            <a:ext cx="219456" cy="217873"/>
          </a:xfrm>
          <a:prstGeom prst="rect">
            <a:avLst/>
          </a:prstGeom>
          <a:noFill/>
          <a:ln w="38100" algn="ctr">
            <a:solidFill>
              <a:schemeClr val="tx1"/>
            </a:solidFill>
            <a:miter lim="800000"/>
            <a:headEnd/>
            <a:tailEnd/>
          </a:ln>
          <a:effectLst/>
        </p:spPr>
        <p:txBody>
          <a:bodyPr wrap="none" anchor="ctr"/>
          <a:lstStyle/>
          <a:p>
            <a:endParaRPr lang="en-US" dirty="0"/>
          </a:p>
        </p:txBody>
      </p:sp>
      <p:sp>
        <p:nvSpPr>
          <p:cNvPr id="108" name="Rectangle 107"/>
          <p:cNvSpPr/>
          <p:nvPr/>
        </p:nvSpPr>
        <p:spPr>
          <a:xfrm>
            <a:off x="442129" y="3089967"/>
            <a:ext cx="914400" cy="365760"/>
          </a:xfrm>
          <a:prstGeom prst="rect">
            <a:avLst/>
          </a:prstGeom>
        </p:spPr>
        <p:txBody>
          <a:bodyPr wrap="square" lIns="0" tIns="0" rIns="0" bIns="0" anchor="ctr" anchorCtr="0">
            <a:noAutofit/>
          </a:bodyPr>
          <a:lstStyle/>
          <a:p>
            <a:pPr algn="ctr">
              <a:lnSpc>
                <a:spcPct val="90000"/>
              </a:lnSpc>
            </a:pPr>
            <a:r>
              <a:rPr lang="en-US" sz="1200" dirty="0" smtClean="0">
                <a:solidFill>
                  <a:srgbClr val="5F5F5F"/>
                </a:solidFill>
              </a:rPr>
              <a:t>Text 1</a:t>
            </a:r>
          </a:p>
        </p:txBody>
      </p:sp>
      <p:sp>
        <p:nvSpPr>
          <p:cNvPr id="109" name="Rectangle 108"/>
          <p:cNvSpPr/>
          <p:nvPr/>
        </p:nvSpPr>
        <p:spPr>
          <a:xfrm>
            <a:off x="968769" y="3089967"/>
            <a:ext cx="914400" cy="365760"/>
          </a:xfrm>
          <a:prstGeom prst="rect">
            <a:avLst/>
          </a:prstGeom>
        </p:spPr>
        <p:txBody>
          <a:bodyPr wrap="square" lIns="0" tIns="0" rIns="0" bIns="0" anchor="ctr" anchorCtr="0">
            <a:noAutofit/>
          </a:bodyPr>
          <a:lstStyle/>
          <a:p>
            <a:pPr algn="ctr">
              <a:lnSpc>
                <a:spcPct val="90000"/>
              </a:lnSpc>
            </a:pPr>
            <a:r>
              <a:rPr lang="en-US" sz="1200" smtClean="0">
                <a:solidFill>
                  <a:srgbClr val="5F5F5F"/>
                </a:solidFill>
              </a:rPr>
              <a:t>Text 2</a:t>
            </a:r>
          </a:p>
        </p:txBody>
      </p:sp>
      <p:cxnSp>
        <p:nvCxnSpPr>
          <p:cNvPr id="111" name="Straight Arrow Connector 110"/>
          <p:cNvCxnSpPr>
            <a:stCxn id="106" idx="0"/>
          </p:cNvCxnSpPr>
          <p:nvPr/>
        </p:nvCxnSpPr>
        <p:spPr>
          <a:xfrm flipV="1">
            <a:off x="945049" y="3437439"/>
            <a:ext cx="0" cy="460673"/>
          </a:xfrm>
          <a:prstGeom prst="straightConnector1">
            <a:avLst/>
          </a:prstGeom>
          <a:ln w="28575" cmpd="sng">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539550" y="2651760"/>
            <a:ext cx="2272673" cy="261610"/>
          </a:xfrm>
          <a:prstGeom prst="rect">
            <a:avLst/>
          </a:prstGeom>
        </p:spPr>
        <p:txBody>
          <a:bodyPr wrap="square" lIns="0" tIns="0" rIns="0" bIns="0" anchor="ctr" anchorCtr="0">
            <a:noAutofit/>
          </a:bodyPr>
          <a:lstStyle/>
          <a:p>
            <a:pPr>
              <a:lnSpc>
                <a:spcPct val="90000"/>
              </a:lnSpc>
            </a:pPr>
            <a:r>
              <a:rPr lang="en-US" b="1" dirty="0" smtClean="0">
                <a:solidFill>
                  <a:srgbClr val="5F5F5F"/>
                </a:solidFill>
              </a:rPr>
              <a:t>Oracle Color Palette</a:t>
            </a:r>
            <a:endParaRPr lang="en-US" b="1" dirty="0">
              <a:solidFill>
                <a:srgbClr val="5F5F5F"/>
              </a:solidFill>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t>42</a:t>
            </a:fld>
            <a:endParaRPr lang="en-US" dirty="0"/>
          </a:p>
        </p:txBody>
      </p:sp>
      <p:sp>
        <p:nvSpPr>
          <p:cNvPr id="48" name="Rectangle 47"/>
          <p:cNvSpPr/>
          <p:nvPr/>
        </p:nvSpPr>
        <p:spPr>
          <a:xfrm>
            <a:off x="6113978" y="2983602"/>
            <a:ext cx="1115682" cy="525227"/>
          </a:xfrm>
          <a:prstGeom prst="rect">
            <a:avLst/>
          </a:prstGeom>
          <a:solidFill>
            <a:schemeClr val="accent3"/>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49" name="Rectangle 48"/>
          <p:cNvSpPr/>
          <p:nvPr/>
        </p:nvSpPr>
        <p:spPr>
          <a:xfrm>
            <a:off x="7368541" y="2983602"/>
            <a:ext cx="1115682" cy="525227"/>
          </a:xfrm>
          <a:prstGeom prst="rect">
            <a:avLst/>
          </a:prstGeom>
          <a:solidFill>
            <a:schemeClr val="accent4"/>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t>White</a:t>
            </a:r>
            <a:endParaRPr lang="en-US" dirty="0"/>
          </a:p>
        </p:txBody>
      </p:sp>
      <p:sp>
        <p:nvSpPr>
          <p:cNvPr id="50" name="Rectangle 49"/>
          <p:cNvSpPr/>
          <p:nvPr/>
        </p:nvSpPr>
        <p:spPr>
          <a:xfrm>
            <a:off x="8623104" y="2983602"/>
            <a:ext cx="1115682" cy="525227"/>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endParaRPr lang="en-US" dirty="0">
              <a:solidFill>
                <a:schemeClr val="accent4"/>
              </a:solidFill>
            </a:endParaRPr>
          </a:p>
        </p:txBody>
      </p:sp>
      <p:sp>
        <p:nvSpPr>
          <p:cNvPr id="51" name="Rectangle 50"/>
          <p:cNvSpPr/>
          <p:nvPr/>
        </p:nvSpPr>
        <p:spPr>
          <a:xfrm>
            <a:off x="9877665" y="2983602"/>
            <a:ext cx="1115682" cy="525227"/>
          </a:xfrm>
          <a:prstGeom prst="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endParaRPr lang="en-US" dirty="0">
              <a:solidFill>
                <a:srgbClr val="46575E"/>
              </a:solidFill>
            </a:endParaRPr>
          </a:p>
        </p:txBody>
      </p:sp>
      <p:sp>
        <p:nvSpPr>
          <p:cNvPr id="52" name="Rectangle 51"/>
          <p:cNvSpPr/>
          <p:nvPr/>
        </p:nvSpPr>
        <p:spPr>
          <a:xfrm>
            <a:off x="6113978" y="3653787"/>
            <a:ext cx="1115682" cy="525227"/>
          </a:xfrm>
          <a:prstGeom prst="rect">
            <a:avLst/>
          </a:prstGeom>
          <a:solidFill>
            <a:schemeClr val="accent3">
              <a:lumMod val="20000"/>
              <a:lumOff val="80000"/>
            </a:schemeClr>
          </a:solidFill>
          <a:ln w="19050">
            <a:solidFill>
              <a:schemeClr val="accent3">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3" name="Rectangle 52"/>
          <p:cNvSpPr/>
          <p:nvPr/>
        </p:nvSpPr>
        <p:spPr>
          <a:xfrm>
            <a:off x="8623104" y="3653787"/>
            <a:ext cx="1115682" cy="525227"/>
          </a:xfrm>
          <a:prstGeom prst="rect">
            <a:avLst/>
          </a:prstGeom>
          <a:solidFill>
            <a:schemeClr val="accent5">
              <a:lumMod val="20000"/>
              <a:lumOff val="80000"/>
            </a:schemeClr>
          </a:solidFill>
          <a:ln w="19050">
            <a:solidFill>
              <a:schemeClr val="accent5">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4" name="Rectangle 53"/>
          <p:cNvSpPr/>
          <p:nvPr/>
        </p:nvSpPr>
        <p:spPr>
          <a:xfrm>
            <a:off x="9877665" y="3653787"/>
            <a:ext cx="1115682" cy="525227"/>
          </a:xfrm>
          <a:prstGeom prst="rect">
            <a:avLst/>
          </a:prstGeom>
          <a:solidFill>
            <a:schemeClr val="accent6">
              <a:lumMod val="20000"/>
              <a:lumOff val="80000"/>
            </a:schemeClr>
          </a:solidFill>
          <a:ln w="190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5" name="Rectangle 54"/>
          <p:cNvSpPr/>
          <p:nvPr/>
        </p:nvSpPr>
        <p:spPr>
          <a:xfrm>
            <a:off x="6113978" y="4176432"/>
            <a:ext cx="1115682" cy="525227"/>
          </a:xfrm>
          <a:prstGeom prst="rect">
            <a:avLst/>
          </a:prstGeom>
          <a:solidFill>
            <a:schemeClr val="accent3">
              <a:lumMod val="40000"/>
              <a:lumOff val="60000"/>
            </a:schemeClr>
          </a:solidFill>
          <a:ln w="19050">
            <a:solidFill>
              <a:schemeClr val="accent3">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6" name="Rectangle 55"/>
          <p:cNvSpPr/>
          <p:nvPr/>
        </p:nvSpPr>
        <p:spPr>
          <a:xfrm>
            <a:off x="8623104" y="4176432"/>
            <a:ext cx="1115682" cy="525227"/>
          </a:xfrm>
          <a:prstGeom prst="rect">
            <a:avLst/>
          </a:prstGeom>
          <a:solidFill>
            <a:schemeClr val="accent5">
              <a:lumMod val="40000"/>
              <a:lumOff val="60000"/>
            </a:schemeClr>
          </a:solidFill>
          <a:ln w="19050">
            <a:solidFill>
              <a:schemeClr val="accent5">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2"/>
                </a:solidFill>
              </a:rPr>
              <a:t>Text 2</a:t>
            </a:r>
            <a:endParaRPr lang="en-US" dirty="0">
              <a:solidFill>
                <a:schemeClr val="tx2"/>
              </a:solidFill>
            </a:endParaRPr>
          </a:p>
        </p:txBody>
      </p:sp>
      <p:sp>
        <p:nvSpPr>
          <p:cNvPr id="57" name="Rectangle 56"/>
          <p:cNvSpPr/>
          <p:nvPr/>
        </p:nvSpPr>
        <p:spPr>
          <a:xfrm>
            <a:off x="9877665" y="4176432"/>
            <a:ext cx="1115682" cy="525227"/>
          </a:xfrm>
          <a:prstGeom prst="rect">
            <a:avLst/>
          </a:prstGeom>
          <a:solidFill>
            <a:schemeClr val="accent6">
              <a:lumMod val="40000"/>
              <a:lumOff val="60000"/>
            </a:schemeClr>
          </a:solidFill>
          <a:ln w="19050">
            <a:solidFill>
              <a:schemeClr val="accent6">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2"/>
                </a:solidFill>
              </a:rPr>
              <a:t>Text </a:t>
            </a:r>
            <a:r>
              <a:rPr lang="en-US" dirty="0">
                <a:solidFill>
                  <a:schemeClr val="tx2"/>
                </a:solidFill>
              </a:rPr>
              <a:t>2</a:t>
            </a:r>
          </a:p>
        </p:txBody>
      </p:sp>
      <p:sp>
        <p:nvSpPr>
          <p:cNvPr id="58" name="Rectangle 57"/>
          <p:cNvSpPr/>
          <p:nvPr/>
        </p:nvSpPr>
        <p:spPr>
          <a:xfrm>
            <a:off x="6113978" y="4699077"/>
            <a:ext cx="1115682" cy="525227"/>
          </a:xfrm>
          <a:prstGeom prst="rect">
            <a:avLst/>
          </a:prstGeom>
          <a:solidFill>
            <a:schemeClr val="accent3">
              <a:lumMod val="60000"/>
              <a:lumOff val="40000"/>
            </a:schemeClr>
          </a:solidFill>
          <a:ln w="19050">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9" name="Rectangle 58"/>
          <p:cNvSpPr/>
          <p:nvPr/>
        </p:nvSpPr>
        <p:spPr>
          <a:xfrm>
            <a:off x="8623104" y="4699077"/>
            <a:ext cx="1115682" cy="525227"/>
          </a:xfrm>
          <a:prstGeom prst="rect">
            <a:avLst/>
          </a:prstGeom>
          <a:solidFill>
            <a:schemeClr val="accent5">
              <a:lumMod val="60000"/>
              <a:lumOff val="40000"/>
            </a:schemeClr>
          </a:solidFill>
          <a:ln w="19050">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0" name="Rectangle 59"/>
          <p:cNvSpPr/>
          <p:nvPr/>
        </p:nvSpPr>
        <p:spPr>
          <a:xfrm>
            <a:off x="9877665" y="4699077"/>
            <a:ext cx="1115682" cy="525227"/>
          </a:xfrm>
          <a:prstGeom prst="rect">
            <a:avLst/>
          </a:prstGeom>
          <a:solidFill>
            <a:schemeClr val="accent6">
              <a:lumMod val="60000"/>
              <a:lumOff val="40000"/>
            </a:schemeClr>
          </a:solidFill>
          <a:ln w="19050">
            <a:solidFill>
              <a:schemeClr val="accent6">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2"/>
                </a:solidFill>
              </a:rPr>
              <a:t>Text 2</a:t>
            </a:r>
            <a:endParaRPr lang="en-US" dirty="0">
              <a:solidFill>
                <a:schemeClr val="tx2"/>
              </a:solidFill>
            </a:endParaRPr>
          </a:p>
        </p:txBody>
      </p:sp>
      <p:sp>
        <p:nvSpPr>
          <p:cNvPr id="61" name="Rectangle 60"/>
          <p:cNvSpPr/>
          <p:nvPr/>
        </p:nvSpPr>
        <p:spPr>
          <a:xfrm>
            <a:off x="6113978" y="5221722"/>
            <a:ext cx="1115682" cy="525227"/>
          </a:xfrm>
          <a:prstGeom prst="rect">
            <a:avLst/>
          </a:prstGeom>
          <a:solidFill>
            <a:schemeClr val="accent3">
              <a:lumMod val="75000"/>
            </a:schemeClr>
          </a:solidFill>
          <a:ln w="19050">
            <a:solidFill>
              <a:schemeClr val="accent3">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2" name="Rectangle 61"/>
          <p:cNvSpPr/>
          <p:nvPr/>
        </p:nvSpPr>
        <p:spPr>
          <a:xfrm>
            <a:off x="8623104" y="5221722"/>
            <a:ext cx="1115682" cy="525227"/>
          </a:xfrm>
          <a:prstGeom prst="rect">
            <a:avLst/>
          </a:prstGeom>
          <a:solidFill>
            <a:schemeClr val="accent5">
              <a:lumMod val="75000"/>
            </a:schemeClr>
          </a:solidFill>
          <a:ln w="19050">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3" name="Rectangle 62"/>
          <p:cNvSpPr/>
          <p:nvPr/>
        </p:nvSpPr>
        <p:spPr>
          <a:xfrm>
            <a:off x="9877665" y="5221722"/>
            <a:ext cx="1115682" cy="525227"/>
          </a:xfrm>
          <a:prstGeom prst="rect">
            <a:avLst/>
          </a:prstGeom>
          <a:solidFill>
            <a:schemeClr val="accent6">
              <a:lumMod val="75000"/>
            </a:schemeClr>
          </a:solidFill>
          <a:ln w="1905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4" name="Rectangle 63"/>
          <p:cNvSpPr/>
          <p:nvPr/>
        </p:nvSpPr>
        <p:spPr>
          <a:xfrm>
            <a:off x="6113978" y="5744367"/>
            <a:ext cx="1115682" cy="525227"/>
          </a:xfrm>
          <a:prstGeom prst="rect">
            <a:avLst/>
          </a:prstGeom>
          <a:solidFill>
            <a:schemeClr val="accent3">
              <a:lumMod val="50000"/>
            </a:schemeClr>
          </a:solidFill>
          <a:ln w="19050">
            <a:solidFill>
              <a:schemeClr val="accent3">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5" name="Rectangle 64"/>
          <p:cNvSpPr/>
          <p:nvPr/>
        </p:nvSpPr>
        <p:spPr>
          <a:xfrm>
            <a:off x="8623104" y="5744367"/>
            <a:ext cx="1115682" cy="525227"/>
          </a:xfrm>
          <a:prstGeom prst="rect">
            <a:avLst/>
          </a:prstGeom>
          <a:solidFill>
            <a:schemeClr val="accent5">
              <a:lumMod val="50000"/>
            </a:schemeClr>
          </a:solidFill>
          <a:ln w="19050">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6" name="Rectangle 65"/>
          <p:cNvSpPr/>
          <p:nvPr/>
        </p:nvSpPr>
        <p:spPr>
          <a:xfrm>
            <a:off x="9877665" y="5744367"/>
            <a:ext cx="1115682" cy="525227"/>
          </a:xfrm>
          <a:prstGeom prst="rect">
            <a:avLst/>
          </a:prstGeom>
          <a:solidFill>
            <a:schemeClr val="accent6">
              <a:lumMod val="50000"/>
            </a:schemeClr>
          </a:solidFill>
          <a:ln w="19050">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7" name="Rectangle 66"/>
          <p:cNvSpPr/>
          <p:nvPr/>
        </p:nvSpPr>
        <p:spPr>
          <a:xfrm>
            <a:off x="7368541" y="3653787"/>
            <a:ext cx="1115682" cy="525227"/>
          </a:xfrm>
          <a:prstGeom prst="rect">
            <a:avLst/>
          </a:prstGeom>
          <a:solidFill>
            <a:schemeClr val="accent4">
              <a:lumMod val="20000"/>
              <a:lumOff val="80000"/>
            </a:schemeClr>
          </a:solidFill>
          <a:ln w="19050">
            <a:solidFill>
              <a:schemeClr val="accent4">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72" name="Rectangle 71"/>
          <p:cNvSpPr/>
          <p:nvPr/>
        </p:nvSpPr>
        <p:spPr>
          <a:xfrm>
            <a:off x="4859415" y="2983602"/>
            <a:ext cx="1115682" cy="525227"/>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73" name="Rectangle 72"/>
          <p:cNvSpPr/>
          <p:nvPr/>
        </p:nvSpPr>
        <p:spPr>
          <a:xfrm>
            <a:off x="4859415" y="3653787"/>
            <a:ext cx="1115682" cy="525227"/>
          </a:xfrm>
          <a:prstGeom prst="rect">
            <a:avLst/>
          </a:prstGeom>
          <a:solidFill>
            <a:schemeClr val="accent2">
              <a:lumMod val="20000"/>
              <a:lumOff val="80000"/>
            </a:schemeClr>
          </a:solidFill>
          <a:ln w="19050">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75" name="Rectangle 74"/>
          <p:cNvSpPr/>
          <p:nvPr/>
        </p:nvSpPr>
        <p:spPr>
          <a:xfrm>
            <a:off x="4859415" y="4176432"/>
            <a:ext cx="1115682" cy="525227"/>
          </a:xfrm>
          <a:prstGeom prst="rect">
            <a:avLst/>
          </a:prstGeom>
          <a:solidFill>
            <a:schemeClr val="accent2">
              <a:lumMod val="40000"/>
              <a:lumOff val="60000"/>
            </a:schemeClr>
          </a:solidFill>
          <a:ln w="19050">
            <a:solidFill>
              <a:schemeClr val="accent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76" name="Rectangle 75"/>
          <p:cNvSpPr/>
          <p:nvPr/>
        </p:nvSpPr>
        <p:spPr>
          <a:xfrm>
            <a:off x="4859415" y="4699077"/>
            <a:ext cx="1115682" cy="525227"/>
          </a:xfrm>
          <a:prstGeom prst="rect">
            <a:avLst/>
          </a:prstGeom>
          <a:solidFill>
            <a:schemeClr val="accent2">
              <a:lumMod val="60000"/>
              <a:lumOff val="40000"/>
            </a:schemeClr>
          </a:solidFill>
          <a:ln w="19050">
            <a:solidFill>
              <a:schemeClr val="accent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104" name="Rectangle 103"/>
          <p:cNvSpPr/>
          <p:nvPr/>
        </p:nvSpPr>
        <p:spPr>
          <a:xfrm>
            <a:off x="4859415" y="5221722"/>
            <a:ext cx="1115682" cy="525227"/>
          </a:xfrm>
          <a:prstGeom prst="rect">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15" name="Rectangle 114"/>
          <p:cNvSpPr/>
          <p:nvPr/>
        </p:nvSpPr>
        <p:spPr>
          <a:xfrm>
            <a:off x="4859415" y="5744367"/>
            <a:ext cx="1115682" cy="525227"/>
          </a:xfrm>
          <a:prstGeom prst="rect">
            <a:avLst/>
          </a:prstGeom>
          <a:solidFill>
            <a:schemeClr val="accent2">
              <a:lumMod val="50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18" name="Rectangle 117"/>
          <p:cNvSpPr/>
          <p:nvPr/>
        </p:nvSpPr>
        <p:spPr>
          <a:xfrm>
            <a:off x="3604852" y="2983602"/>
            <a:ext cx="1115682" cy="525227"/>
          </a:xfrm>
          <a:prstGeom prst="rect">
            <a:avLst/>
          </a:prstGeom>
          <a:solidFill>
            <a:schemeClr val="bg2"/>
          </a:solidFill>
          <a:ln w="1905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Text 1</a:t>
            </a:r>
          </a:p>
          <a:p>
            <a:pPr algn="ctr">
              <a:lnSpc>
                <a:spcPct val="90000"/>
              </a:lnSpc>
            </a:pPr>
            <a:r>
              <a:rPr lang="en-US" dirty="0" smtClean="0">
                <a:solidFill>
                  <a:schemeClr val="tx2"/>
                </a:solidFill>
              </a:rPr>
              <a:t>Text </a:t>
            </a:r>
            <a:r>
              <a:rPr lang="en-US" dirty="0" smtClean="0">
                <a:solidFill>
                  <a:srgbClr val="455866"/>
                </a:solidFill>
              </a:rPr>
              <a:t>2</a:t>
            </a:r>
            <a:endParaRPr lang="en-US" dirty="0">
              <a:solidFill>
                <a:srgbClr val="455866"/>
              </a:solidFill>
            </a:endParaRPr>
          </a:p>
        </p:txBody>
      </p:sp>
      <p:sp>
        <p:nvSpPr>
          <p:cNvPr id="119" name="Rectangle 118"/>
          <p:cNvSpPr/>
          <p:nvPr/>
        </p:nvSpPr>
        <p:spPr>
          <a:xfrm>
            <a:off x="3604852" y="3653787"/>
            <a:ext cx="1115682" cy="525227"/>
          </a:xfrm>
          <a:prstGeom prst="rect">
            <a:avLst/>
          </a:prstGeom>
          <a:solidFill>
            <a:schemeClr val="bg2">
              <a:lumMod val="90000"/>
            </a:schemeClr>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2"/>
                </a:solidFill>
              </a:rPr>
              <a:t>Text </a:t>
            </a:r>
            <a:r>
              <a:rPr lang="en-US" dirty="0" smtClean="0">
                <a:solidFill>
                  <a:srgbClr val="455866"/>
                </a:solidFill>
              </a:rPr>
              <a:t>2</a:t>
            </a:r>
            <a:endParaRPr lang="en-US" dirty="0">
              <a:solidFill>
                <a:srgbClr val="455866"/>
              </a:solidFill>
            </a:endParaRPr>
          </a:p>
        </p:txBody>
      </p:sp>
      <p:sp>
        <p:nvSpPr>
          <p:cNvPr id="120" name="Rectangle 119"/>
          <p:cNvSpPr/>
          <p:nvPr/>
        </p:nvSpPr>
        <p:spPr>
          <a:xfrm>
            <a:off x="3604852" y="4176432"/>
            <a:ext cx="1115682" cy="525227"/>
          </a:xfrm>
          <a:prstGeom prst="rect">
            <a:avLst/>
          </a:prstGeom>
          <a:solidFill>
            <a:schemeClr val="bg2">
              <a:lumMod val="75000"/>
            </a:schemeClr>
          </a:solidFill>
          <a:ln w="19050">
            <a:solidFill>
              <a:schemeClr val="bg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2"/>
                </a:solidFill>
              </a:rPr>
              <a:t>Text </a:t>
            </a:r>
            <a:r>
              <a:rPr lang="en-US" dirty="0">
                <a:solidFill>
                  <a:srgbClr val="455866"/>
                </a:solidFill>
              </a:rPr>
              <a:t>2</a:t>
            </a:r>
          </a:p>
        </p:txBody>
      </p:sp>
      <p:sp>
        <p:nvSpPr>
          <p:cNvPr id="121" name="Rectangle 120"/>
          <p:cNvSpPr/>
          <p:nvPr/>
        </p:nvSpPr>
        <p:spPr>
          <a:xfrm>
            <a:off x="3604852" y="4699077"/>
            <a:ext cx="1115682" cy="525227"/>
          </a:xfrm>
          <a:prstGeom prst="rect">
            <a:avLst/>
          </a:prstGeom>
          <a:solidFill>
            <a:schemeClr val="bg2">
              <a:lumMod val="50000"/>
            </a:schemeClr>
          </a:solidFill>
          <a:ln w="19050">
            <a:solidFill>
              <a:schemeClr val="bg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endParaRPr lang="en-US" dirty="0">
              <a:solidFill>
                <a:schemeClr val="tx2"/>
              </a:solidFill>
            </a:endParaRPr>
          </a:p>
        </p:txBody>
      </p:sp>
      <p:sp>
        <p:nvSpPr>
          <p:cNvPr id="122" name="Rectangle 121"/>
          <p:cNvSpPr/>
          <p:nvPr/>
        </p:nvSpPr>
        <p:spPr>
          <a:xfrm>
            <a:off x="3604852" y="5221722"/>
            <a:ext cx="1115682" cy="525227"/>
          </a:xfrm>
          <a:prstGeom prst="rect">
            <a:avLst/>
          </a:prstGeom>
          <a:solidFill>
            <a:schemeClr val="bg2">
              <a:lumMod val="25000"/>
            </a:schemeClr>
          </a:solidFill>
          <a:ln w="19050">
            <a:solidFill>
              <a:schemeClr val="bg2">
                <a:lumMod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23" name="Rectangle 122"/>
          <p:cNvSpPr/>
          <p:nvPr/>
        </p:nvSpPr>
        <p:spPr>
          <a:xfrm>
            <a:off x="3604852" y="5744367"/>
            <a:ext cx="1115682" cy="525227"/>
          </a:xfrm>
          <a:prstGeom prst="rect">
            <a:avLst/>
          </a:prstGeom>
          <a:solidFill>
            <a:schemeClr val="bg2">
              <a:lumMod val="10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60" name="AutoShape 11"/>
          <p:cNvSpPr>
            <a:spLocks noChangeArrowheads="1"/>
          </p:cNvSpPr>
          <p:nvPr/>
        </p:nvSpPr>
        <p:spPr bwMode="auto">
          <a:xfrm>
            <a:off x="1246801" y="3898112"/>
            <a:ext cx="219456" cy="217873"/>
          </a:xfrm>
          <a:prstGeom prst="rect">
            <a:avLst/>
          </a:prstGeom>
          <a:noFill/>
          <a:ln w="38100" algn="ctr">
            <a:solidFill>
              <a:schemeClr val="tx1"/>
            </a:solidFill>
            <a:miter lim="800000"/>
            <a:headEnd/>
            <a:tailEnd/>
          </a:ln>
          <a:effectLst/>
        </p:spPr>
        <p:txBody>
          <a:bodyPr wrap="none" anchor="ctr"/>
          <a:lstStyle/>
          <a:p>
            <a:endParaRPr lang="en-US" dirty="0"/>
          </a:p>
        </p:txBody>
      </p:sp>
      <p:cxnSp>
        <p:nvCxnSpPr>
          <p:cNvPr id="161" name="Straight Arrow Connector 160"/>
          <p:cNvCxnSpPr>
            <a:stCxn id="160" idx="0"/>
          </p:cNvCxnSpPr>
          <p:nvPr/>
        </p:nvCxnSpPr>
        <p:spPr>
          <a:xfrm flipV="1">
            <a:off x="1356529" y="3437439"/>
            <a:ext cx="0" cy="460673"/>
          </a:xfrm>
          <a:prstGeom prst="straightConnector1">
            <a:avLst/>
          </a:prstGeom>
          <a:ln w="28575" cmpd="sng">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3604852" y="2635244"/>
            <a:ext cx="1115681" cy="232220"/>
          </a:xfrm>
          <a:prstGeom prst="rect">
            <a:avLst/>
          </a:prstGeom>
        </p:spPr>
        <p:txBody>
          <a:bodyPr wrap="square" lIns="0" tIns="0" rIns="0" bIns="0" anchor="ctr" anchorCtr="0">
            <a:noAutofit/>
          </a:bodyPr>
          <a:lstStyle/>
          <a:p>
            <a:pPr algn="ctr">
              <a:lnSpc>
                <a:spcPct val="90000"/>
              </a:lnSpc>
            </a:pPr>
            <a:r>
              <a:rPr lang="en-US" sz="1200" dirty="0" smtClean="0">
                <a:solidFill>
                  <a:srgbClr val="5F5F5F"/>
                </a:solidFill>
              </a:rPr>
              <a:t>Background 2</a:t>
            </a:r>
          </a:p>
        </p:txBody>
      </p:sp>
      <p:sp>
        <p:nvSpPr>
          <p:cNvPr id="164" name="Rectangle 163"/>
          <p:cNvSpPr/>
          <p:nvPr/>
        </p:nvSpPr>
        <p:spPr>
          <a:xfrm>
            <a:off x="4859415" y="2635244"/>
            <a:ext cx="1115681" cy="232220"/>
          </a:xfrm>
          <a:prstGeom prst="rect">
            <a:avLst/>
          </a:prstGeom>
        </p:spPr>
        <p:txBody>
          <a:bodyPr wrap="square" lIns="0" tIns="0" rIns="0" bIns="0" anchor="ctr" anchorCtr="0">
            <a:noAutofit/>
          </a:bodyPr>
          <a:lstStyle/>
          <a:p>
            <a:pPr algn="ctr">
              <a:lnSpc>
                <a:spcPct val="90000"/>
              </a:lnSpc>
            </a:pPr>
            <a:r>
              <a:rPr lang="en-US" sz="1200">
                <a:solidFill>
                  <a:srgbClr val="5F5F5F"/>
                </a:solidFill>
              </a:rPr>
              <a:t>Accent </a:t>
            </a:r>
            <a:r>
              <a:rPr lang="en-US" sz="1200" smtClean="0">
                <a:solidFill>
                  <a:srgbClr val="5F5F5F"/>
                </a:solidFill>
              </a:rPr>
              <a:t>2</a:t>
            </a:r>
          </a:p>
        </p:txBody>
      </p:sp>
      <p:sp>
        <p:nvSpPr>
          <p:cNvPr id="165" name="Rectangle 164"/>
          <p:cNvSpPr/>
          <p:nvPr/>
        </p:nvSpPr>
        <p:spPr>
          <a:xfrm>
            <a:off x="6113978" y="2635244"/>
            <a:ext cx="1342836" cy="232220"/>
          </a:xfrm>
          <a:prstGeom prst="rect">
            <a:avLst/>
          </a:prstGeom>
        </p:spPr>
        <p:txBody>
          <a:bodyPr wrap="square" lIns="0" tIns="0" rIns="0" bIns="0" anchor="ctr" anchorCtr="0">
            <a:noAutofit/>
          </a:bodyPr>
          <a:lstStyle/>
          <a:p>
            <a:pPr algn="ctr">
              <a:lnSpc>
                <a:spcPct val="90000"/>
              </a:lnSpc>
            </a:pPr>
            <a:r>
              <a:rPr lang="en-US" sz="1200">
                <a:solidFill>
                  <a:srgbClr val="5F5F5F"/>
                </a:solidFill>
              </a:rPr>
              <a:t>Accent </a:t>
            </a:r>
            <a:r>
              <a:rPr lang="en-US" sz="1200" smtClean="0">
                <a:solidFill>
                  <a:srgbClr val="5F5F5F"/>
                </a:solidFill>
              </a:rPr>
              <a:t>3</a:t>
            </a:r>
          </a:p>
        </p:txBody>
      </p:sp>
      <p:sp>
        <p:nvSpPr>
          <p:cNvPr id="166" name="Rectangle 165"/>
          <p:cNvSpPr/>
          <p:nvPr/>
        </p:nvSpPr>
        <p:spPr>
          <a:xfrm>
            <a:off x="7368541" y="2635244"/>
            <a:ext cx="1204948" cy="232220"/>
          </a:xfrm>
          <a:prstGeom prst="rect">
            <a:avLst/>
          </a:prstGeom>
        </p:spPr>
        <p:txBody>
          <a:bodyPr wrap="square" lIns="0" tIns="0" rIns="0" bIns="0" anchor="ctr" anchorCtr="0">
            <a:noAutofit/>
          </a:bodyPr>
          <a:lstStyle/>
          <a:p>
            <a:pPr algn="ctr">
              <a:lnSpc>
                <a:spcPct val="90000"/>
              </a:lnSpc>
            </a:pPr>
            <a:r>
              <a:rPr lang="en-US" sz="1200" dirty="0">
                <a:solidFill>
                  <a:srgbClr val="5F5F5F"/>
                </a:solidFill>
              </a:rPr>
              <a:t>Accent </a:t>
            </a:r>
            <a:r>
              <a:rPr lang="en-US" sz="1200" dirty="0" smtClean="0">
                <a:solidFill>
                  <a:srgbClr val="5F5F5F"/>
                </a:solidFill>
              </a:rPr>
              <a:t>4</a:t>
            </a:r>
          </a:p>
        </p:txBody>
      </p:sp>
      <p:sp>
        <p:nvSpPr>
          <p:cNvPr id="167" name="Rectangle 166"/>
          <p:cNvSpPr/>
          <p:nvPr/>
        </p:nvSpPr>
        <p:spPr>
          <a:xfrm>
            <a:off x="8621423" y="2635244"/>
            <a:ext cx="1068741" cy="232220"/>
          </a:xfrm>
          <a:prstGeom prst="rect">
            <a:avLst/>
          </a:prstGeom>
        </p:spPr>
        <p:txBody>
          <a:bodyPr wrap="square" lIns="0" tIns="0" rIns="0" bIns="0" anchor="ctr" anchorCtr="0">
            <a:noAutofit/>
          </a:bodyPr>
          <a:lstStyle/>
          <a:p>
            <a:pPr algn="ctr">
              <a:lnSpc>
                <a:spcPct val="90000"/>
              </a:lnSpc>
            </a:pPr>
            <a:r>
              <a:rPr lang="en-US" sz="1200" dirty="0">
                <a:solidFill>
                  <a:srgbClr val="5F5F5F"/>
                </a:solidFill>
              </a:rPr>
              <a:t>Accent </a:t>
            </a:r>
            <a:r>
              <a:rPr lang="en-US" sz="1200" dirty="0" smtClean="0">
                <a:solidFill>
                  <a:srgbClr val="5F5F5F"/>
                </a:solidFill>
              </a:rPr>
              <a:t>5</a:t>
            </a:r>
          </a:p>
        </p:txBody>
      </p:sp>
      <p:sp>
        <p:nvSpPr>
          <p:cNvPr id="168" name="Rectangle 167"/>
          <p:cNvSpPr/>
          <p:nvPr/>
        </p:nvSpPr>
        <p:spPr>
          <a:xfrm>
            <a:off x="9877665" y="2635244"/>
            <a:ext cx="1115682" cy="232220"/>
          </a:xfrm>
          <a:prstGeom prst="rect">
            <a:avLst/>
          </a:prstGeom>
        </p:spPr>
        <p:txBody>
          <a:bodyPr wrap="square" lIns="0" tIns="0" rIns="0" bIns="0" anchor="ctr" anchorCtr="0">
            <a:noAutofit/>
          </a:bodyPr>
          <a:lstStyle/>
          <a:p>
            <a:pPr algn="ctr">
              <a:lnSpc>
                <a:spcPct val="90000"/>
              </a:lnSpc>
            </a:pPr>
            <a:r>
              <a:rPr lang="en-US" sz="1200" dirty="0">
                <a:solidFill>
                  <a:srgbClr val="5F5F5F"/>
                </a:solidFill>
              </a:rPr>
              <a:t>Accent </a:t>
            </a:r>
            <a:r>
              <a:rPr lang="en-US" sz="1200" dirty="0" smtClean="0">
                <a:solidFill>
                  <a:srgbClr val="5F5F5F"/>
                </a:solidFill>
              </a:rPr>
              <a:t>6</a:t>
            </a:r>
          </a:p>
        </p:txBody>
      </p:sp>
      <p:sp>
        <p:nvSpPr>
          <p:cNvPr id="68" name="Rectangle 67"/>
          <p:cNvSpPr/>
          <p:nvPr/>
        </p:nvSpPr>
        <p:spPr>
          <a:xfrm>
            <a:off x="7368541" y="4176432"/>
            <a:ext cx="1115682" cy="525227"/>
          </a:xfrm>
          <a:prstGeom prst="rect">
            <a:avLst/>
          </a:prstGeom>
          <a:solidFill>
            <a:schemeClr val="bg1"/>
          </a:solidFill>
          <a:ln w="19050">
            <a:solidFill>
              <a:schemeClr val="accent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N/A</a:t>
            </a:r>
            <a:endParaRPr lang="en-US" dirty="0">
              <a:solidFill>
                <a:schemeClr val="tx2"/>
              </a:solidFill>
            </a:endParaRPr>
          </a:p>
        </p:txBody>
      </p:sp>
      <p:sp>
        <p:nvSpPr>
          <p:cNvPr id="69" name="Rectangle 68"/>
          <p:cNvSpPr/>
          <p:nvPr/>
        </p:nvSpPr>
        <p:spPr>
          <a:xfrm>
            <a:off x="7368541" y="4699077"/>
            <a:ext cx="1115682" cy="525227"/>
          </a:xfrm>
          <a:prstGeom prst="rect">
            <a:avLst/>
          </a:prstGeom>
          <a:solidFill>
            <a:schemeClr val="bg1"/>
          </a:solidFill>
          <a:ln w="19050">
            <a:solidFill>
              <a:schemeClr val="accent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N/A</a:t>
            </a:r>
            <a:endParaRPr lang="en-US" dirty="0">
              <a:solidFill>
                <a:schemeClr val="tx2"/>
              </a:solidFill>
            </a:endParaRPr>
          </a:p>
        </p:txBody>
      </p:sp>
      <p:sp>
        <p:nvSpPr>
          <p:cNvPr id="71" name="Rectangle 70"/>
          <p:cNvSpPr/>
          <p:nvPr/>
        </p:nvSpPr>
        <p:spPr>
          <a:xfrm>
            <a:off x="7368541" y="5744367"/>
            <a:ext cx="1115682" cy="525227"/>
          </a:xfrm>
          <a:prstGeom prst="rect">
            <a:avLst/>
          </a:prstGeom>
          <a:solidFill>
            <a:schemeClr val="accent4">
              <a:lumMod val="50000"/>
            </a:schemeClr>
          </a:solidFill>
          <a:ln w="19050">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70" name="Rectangle 69"/>
          <p:cNvSpPr/>
          <p:nvPr/>
        </p:nvSpPr>
        <p:spPr>
          <a:xfrm>
            <a:off x="7368541" y="5221722"/>
            <a:ext cx="1115682" cy="525227"/>
          </a:xfrm>
          <a:prstGeom prst="rect">
            <a:avLst/>
          </a:prstGeom>
          <a:solidFill>
            <a:schemeClr val="accent4">
              <a:lumMod val="75000"/>
            </a:schemeClr>
          </a:solidFill>
          <a:ln w="19050">
            <a:solidFill>
              <a:schemeClr val="accent4">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Tree>
    <p:extLst>
      <p:ext uri="{BB962C8B-B14F-4D97-AF65-F5344CB8AC3E}">
        <p14:creationId xmlns:p14="http://schemas.microsoft.com/office/powerpoint/2010/main" val="4393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406400"/>
            <a:ext cx="11125200" cy="889000"/>
          </a:xfrm>
        </p:spPr>
        <p:txBody>
          <a:bodyPr/>
          <a:lstStyle/>
          <a:p>
            <a:r>
              <a:rPr lang="en-US" dirty="0" smtClean="0">
                <a:latin typeface="Calibri" charset="0"/>
                <a:ea typeface="Calibri" charset="0"/>
                <a:cs typeface="Calibri" charset="0"/>
              </a:rPr>
              <a:t>Additional Resources</a:t>
            </a:r>
            <a:endParaRPr lang="en-US" dirty="0">
              <a:latin typeface="Calibri" charset="0"/>
              <a:ea typeface="Calibri" charset="0"/>
              <a:cs typeface="Calibri" charset="0"/>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latin typeface="Calibri" charset="0"/>
                <a:ea typeface="Calibri" charset="0"/>
                <a:cs typeface="Calibri" charset="0"/>
              </a:rPr>
              <a:t>43</a:t>
            </a:fld>
            <a:endParaRPr lang="en-US" dirty="0">
              <a:latin typeface="Calibri" charset="0"/>
              <a:ea typeface="Calibri" charset="0"/>
              <a:cs typeface="Calibri" charset="0"/>
            </a:endParaRPr>
          </a:p>
        </p:txBody>
      </p:sp>
      <p:sp>
        <p:nvSpPr>
          <p:cNvPr id="34" name="TextBox 33"/>
          <p:cNvSpPr txBox="1"/>
          <p:nvPr/>
        </p:nvSpPr>
        <p:spPr>
          <a:xfrm>
            <a:off x="5163280" y="3071290"/>
            <a:ext cx="1828020"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Oracle Master 16:9</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1" y="1857047"/>
            <a:ext cx="1831778" cy="1030375"/>
          </a:xfrm>
          <a:prstGeom prst="rect">
            <a:avLst/>
          </a:prstGeom>
        </p:spPr>
      </p:pic>
      <p:sp>
        <p:nvSpPr>
          <p:cNvPr id="63" name="TextBox 62"/>
          <p:cNvSpPr txBox="1"/>
          <p:nvPr/>
        </p:nvSpPr>
        <p:spPr>
          <a:xfrm>
            <a:off x="5162890"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Oracle Master 16:9</a:t>
            </a:r>
            <a:endParaRPr lang="en-US" sz="1600" dirty="0">
              <a:latin typeface="Calibri" charset="0"/>
              <a:ea typeface="Calibri" charset="0"/>
              <a:cs typeface="Calibri" charset="0"/>
            </a:endParaRPr>
          </a:p>
        </p:txBody>
      </p:sp>
      <p:sp>
        <p:nvSpPr>
          <p:cNvPr id="8" name="Rectangle 7"/>
          <p:cNvSpPr/>
          <p:nvPr/>
        </p:nvSpPr>
        <p:spPr bwMode="gray">
          <a:xfrm>
            <a:off x="5322664"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64" name="Rectangle 63"/>
          <p:cNvSpPr/>
          <p:nvPr/>
        </p:nvSpPr>
        <p:spPr bwMode="gray">
          <a:xfrm>
            <a:off x="5499645"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01" name="TextBox 100"/>
          <p:cNvSpPr txBox="1"/>
          <p:nvPr/>
        </p:nvSpPr>
        <p:spPr>
          <a:xfrm>
            <a:off x="2675688" y="3071290"/>
            <a:ext cx="2349346" cy="261656"/>
          </a:xfrm>
          <a:prstGeom prst="rect">
            <a:avLst/>
          </a:prstGeom>
          <a:noFill/>
        </p:spPr>
        <p:txBody>
          <a:bodyPr wrap="square" lIns="0" tIns="0" rIns="0" bIns="0" rtlCol="0">
            <a:noAutofit/>
          </a:bodyPr>
          <a:lstStyle/>
          <a:p>
            <a:pPr algn="ctr"/>
            <a:r>
              <a:rPr lang="en-US" sz="1400" u="sng">
                <a:solidFill>
                  <a:srgbClr val="1F4F82"/>
                </a:solidFill>
              </a:rPr>
              <a:t>Oracle Jiaguwen Master 16:9</a:t>
            </a:r>
            <a:endParaRPr lang="en-US" sz="1400" u="sng">
              <a:solidFill>
                <a:srgbClr val="1F4F82"/>
              </a:solidFill>
              <a:latin typeface="Calibri" charset="0"/>
              <a:ea typeface="Calibri" charset="0"/>
              <a:cs typeface="Calibri" charset="0"/>
            </a:endParaRPr>
          </a:p>
        </p:txBody>
      </p:sp>
      <p:pic>
        <p:nvPicPr>
          <p:cNvPr id="102" name="Picture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645" y="1857047"/>
            <a:ext cx="1831777" cy="1030375"/>
          </a:xfrm>
          <a:prstGeom prst="rect">
            <a:avLst/>
          </a:prstGeom>
        </p:spPr>
      </p:pic>
      <p:sp>
        <p:nvSpPr>
          <p:cNvPr id="103" name="TextBox 102"/>
          <p:cNvSpPr txBox="1"/>
          <p:nvPr/>
        </p:nvSpPr>
        <p:spPr>
          <a:xfrm>
            <a:off x="2935961" y="1548156"/>
            <a:ext cx="1828800" cy="308891"/>
          </a:xfrm>
          <a:prstGeom prst="rect">
            <a:avLst/>
          </a:prstGeom>
          <a:noFill/>
        </p:spPr>
        <p:txBody>
          <a:bodyPr wrap="square" lIns="0" tIns="0" rIns="0" bIns="0" rtlCol="0">
            <a:noAutofit/>
          </a:bodyPr>
          <a:lstStyle/>
          <a:p>
            <a:pPr algn="ctr"/>
            <a:r>
              <a:rPr lang="en-US" sz="1600" dirty="0" err="1" smtClean="0">
                <a:latin typeface="Calibri" charset="0"/>
                <a:ea typeface="Calibri" charset="0"/>
                <a:cs typeface="Calibri" charset="0"/>
              </a:rPr>
              <a:t>Oracle Jiaguwen</a:t>
            </a:r>
            <a:endParaRPr lang="en-US" sz="1600" dirty="0">
              <a:latin typeface="Calibri" charset="0"/>
              <a:ea typeface="Calibri" charset="0"/>
              <a:cs typeface="Calibri" charset="0"/>
            </a:endParaRPr>
          </a:p>
        </p:txBody>
      </p:sp>
      <p:sp>
        <p:nvSpPr>
          <p:cNvPr id="104" name="Rectangle 103"/>
          <p:cNvSpPr/>
          <p:nvPr/>
        </p:nvSpPr>
        <p:spPr bwMode="gray">
          <a:xfrm>
            <a:off x="3095735"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05" name="Rectangle 104"/>
          <p:cNvSpPr/>
          <p:nvPr/>
        </p:nvSpPr>
        <p:spPr bwMode="gray">
          <a:xfrm>
            <a:off x="3272716"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3" name="TextBox 112"/>
          <p:cNvSpPr txBox="1"/>
          <p:nvPr/>
        </p:nvSpPr>
        <p:spPr>
          <a:xfrm>
            <a:off x="9618611" y="3071290"/>
            <a:ext cx="1828800"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How-To Guide</a:t>
            </a:r>
          </a:p>
        </p:txBody>
      </p:sp>
      <p:pic>
        <p:nvPicPr>
          <p:cNvPr id="114" name="Picture 1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123" y="1857047"/>
            <a:ext cx="1831777" cy="1030375"/>
          </a:xfrm>
          <a:prstGeom prst="rect">
            <a:avLst/>
          </a:prstGeom>
        </p:spPr>
      </p:pic>
      <p:sp>
        <p:nvSpPr>
          <p:cNvPr id="115" name="TextBox 114"/>
          <p:cNvSpPr txBox="1"/>
          <p:nvPr/>
        </p:nvSpPr>
        <p:spPr>
          <a:xfrm>
            <a:off x="9618611"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How-To Guide</a:t>
            </a:r>
            <a:endParaRPr lang="en-US" sz="1600" dirty="0">
              <a:latin typeface="Calibri" charset="0"/>
              <a:ea typeface="Calibri" charset="0"/>
              <a:cs typeface="Calibri" charset="0"/>
            </a:endParaRPr>
          </a:p>
        </p:txBody>
      </p:sp>
      <p:sp>
        <p:nvSpPr>
          <p:cNvPr id="116" name="Rectangle 115"/>
          <p:cNvSpPr/>
          <p:nvPr/>
        </p:nvSpPr>
        <p:spPr bwMode="gray">
          <a:xfrm>
            <a:off x="9778385"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7" name="Rectangle 116"/>
          <p:cNvSpPr/>
          <p:nvPr/>
        </p:nvSpPr>
        <p:spPr bwMode="gray">
          <a:xfrm>
            <a:off x="9955366"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9" name="TextBox 118"/>
          <p:cNvSpPr txBox="1"/>
          <p:nvPr/>
        </p:nvSpPr>
        <p:spPr>
          <a:xfrm>
            <a:off x="712856" y="3071290"/>
            <a:ext cx="1831389" cy="261656"/>
          </a:xfrm>
          <a:prstGeom prst="rect">
            <a:avLst/>
          </a:prstGeom>
          <a:noFill/>
        </p:spPr>
        <p:txBody>
          <a:bodyPr wrap="square" lIns="0" tIns="0" rIns="0" bIns="0" rtlCol="0">
            <a:noAutofit/>
          </a:bodyPr>
          <a:lstStyle/>
          <a:p>
            <a:pPr algn="ctr"/>
            <a:r>
              <a:rPr lang="en-US" sz="1400" u="sng">
                <a:solidFill>
                  <a:srgbClr val="1F4F82"/>
                </a:solidFill>
              </a:rPr>
              <a:t>Java Master 16:9</a:t>
            </a:r>
            <a:endParaRPr lang="en-US" sz="1400" u="sng">
              <a:solidFill>
                <a:srgbClr val="1F4F82"/>
              </a:solidFill>
              <a:latin typeface="Calibri" charset="0"/>
              <a:ea typeface="Calibri" charset="0"/>
              <a:cs typeface="Calibri" charset="0"/>
            </a:endParaRPr>
          </a:p>
        </p:txBody>
      </p:sp>
      <p:pic>
        <p:nvPicPr>
          <p:cNvPr id="120" name="Picture 1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62" y="1857047"/>
            <a:ext cx="1831777" cy="1030375"/>
          </a:xfrm>
          <a:prstGeom prst="rect">
            <a:avLst/>
          </a:prstGeom>
        </p:spPr>
      </p:pic>
      <p:sp>
        <p:nvSpPr>
          <p:cNvPr id="121" name="TextBox 120"/>
          <p:cNvSpPr txBox="1"/>
          <p:nvPr/>
        </p:nvSpPr>
        <p:spPr>
          <a:xfrm>
            <a:off x="714150"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Java Master</a:t>
            </a:r>
            <a:endParaRPr lang="en-US" sz="1600" dirty="0">
              <a:latin typeface="Calibri" charset="0"/>
              <a:ea typeface="Calibri" charset="0"/>
              <a:cs typeface="Calibri" charset="0"/>
            </a:endParaRPr>
          </a:p>
        </p:txBody>
      </p:sp>
      <p:sp>
        <p:nvSpPr>
          <p:cNvPr id="122" name="Rectangle 121"/>
          <p:cNvSpPr/>
          <p:nvPr/>
        </p:nvSpPr>
        <p:spPr bwMode="gray">
          <a:xfrm>
            <a:off x="873924"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23" name="Rectangle 122"/>
          <p:cNvSpPr/>
          <p:nvPr/>
        </p:nvSpPr>
        <p:spPr bwMode="gray">
          <a:xfrm>
            <a:off x="1050905"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65" name="TextBox 64"/>
          <p:cNvSpPr txBox="1"/>
          <p:nvPr/>
        </p:nvSpPr>
        <p:spPr>
          <a:xfrm>
            <a:off x="531812" y="5910092"/>
            <a:ext cx="8593777" cy="355145"/>
          </a:xfrm>
          <a:prstGeom prst="rect">
            <a:avLst/>
          </a:prstGeom>
          <a:noFill/>
        </p:spPr>
        <p:txBody>
          <a:bodyPr wrap="square" lIns="0" tIns="0" rIns="0" bIns="0" rtlCol="0">
            <a:noAutofit/>
          </a:bodyPr>
          <a:lstStyle/>
          <a:p>
            <a:r>
              <a:rPr lang="en-US" sz="1400" i="1" dirty="0">
                <a:latin typeface="Calibri" charset="0"/>
                <a:ea typeface="Calibri" charset="0"/>
                <a:cs typeface="Calibri" charset="0"/>
              </a:rPr>
              <a:t>(Click on the link in Slide Show mode to go directly to the assets page. </a:t>
            </a:r>
            <a:r>
              <a:rPr lang="en-US" sz="1400" i="1" dirty="0" smtClean="0">
                <a:latin typeface="Calibri" charset="0"/>
                <a:ea typeface="Calibri" charset="0"/>
                <a:cs typeface="Calibri" charset="0"/>
              </a:rPr>
              <a:t>Complete </a:t>
            </a:r>
            <a:r>
              <a:rPr lang="en-US" sz="1400" i="1" dirty="0">
                <a:latin typeface="Calibri" charset="0"/>
                <a:ea typeface="Calibri" charset="0"/>
                <a:cs typeface="Calibri" charset="0"/>
              </a:rPr>
              <a:t>URL is available in the speaker notes.)</a:t>
            </a:r>
            <a:endParaRPr lang="en-US" sz="1400" dirty="0">
              <a:latin typeface="Calibri" charset="0"/>
              <a:ea typeface="Calibri" charset="0"/>
              <a:cs typeface="Calibri" charset="0"/>
            </a:endParaRPr>
          </a:p>
        </p:txBody>
      </p:sp>
      <p:sp>
        <p:nvSpPr>
          <p:cNvPr id="131" name="TextBox 130"/>
          <p:cNvSpPr txBox="1"/>
          <p:nvPr/>
        </p:nvSpPr>
        <p:spPr>
          <a:xfrm>
            <a:off x="9425687" y="5838130"/>
            <a:ext cx="2240358" cy="489790"/>
          </a:xfrm>
          <a:prstGeom prst="rect">
            <a:avLst/>
          </a:prstGeom>
          <a:noFill/>
        </p:spPr>
        <p:txBody>
          <a:bodyPr wrap="square" lIns="0" tIns="0" rIns="0" bIns="0" rtlCol="0">
            <a:noAutofit/>
          </a:bodyPr>
          <a:lstStyle/>
          <a:p>
            <a:pPr algn="ctr"/>
            <a:r>
              <a:rPr lang="en-US" sz="800" dirty="0" smtClean="0">
                <a:solidFill>
                  <a:srgbClr val="F80000"/>
                </a:solidFill>
                <a:latin typeface="Calibri" charset="0"/>
                <a:ea typeface="Calibri" charset="0"/>
                <a:cs typeface="Calibri" charset="0"/>
              </a:rPr>
              <a:t>*</a:t>
            </a:r>
            <a:r>
              <a:rPr lang="en-US" sz="800" dirty="0">
                <a:solidFill>
                  <a:srgbClr val="F80000"/>
                </a:solidFill>
                <a:latin typeface="Calibri" charset="0"/>
                <a:ea typeface="Calibri" charset="0"/>
                <a:cs typeface="Calibri" charset="0"/>
              </a:rPr>
              <a:t>Future branded theme </a:t>
            </a:r>
            <a:r>
              <a:rPr lang="en-US" sz="800" dirty="0" smtClean="0">
                <a:solidFill>
                  <a:srgbClr val="F80000"/>
                </a:solidFill>
                <a:latin typeface="Calibri" charset="0"/>
                <a:ea typeface="Calibri" charset="0"/>
                <a:cs typeface="Calibri" charset="0"/>
              </a:rPr>
              <a:t>and </a:t>
            </a:r>
            <a:r>
              <a:rPr lang="en-US" sz="800" dirty="0">
                <a:solidFill>
                  <a:srgbClr val="F80000"/>
                </a:solidFill>
                <a:latin typeface="Calibri" charset="0"/>
                <a:ea typeface="Calibri" charset="0"/>
                <a:cs typeface="Calibri" charset="0"/>
              </a:rPr>
              <a:t>event modules will be added to Media Manager </a:t>
            </a:r>
            <a:r>
              <a:rPr lang="en-US" sz="800" dirty="0" smtClean="0">
                <a:solidFill>
                  <a:srgbClr val="F80000"/>
                </a:solidFill>
                <a:latin typeface="Calibri" charset="0"/>
                <a:ea typeface="Calibri" charset="0"/>
                <a:cs typeface="Calibri" charset="0"/>
              </a:rPr>
              <a:t>as </a:t>
            </a:r>
            <a:r>
              <a:rPr lang="en-US" sz="800" dirty="0">
                <a:solidFill>
                  <a:srgbClr val="F80000"/>
                </a:solidFill>
                <a:latin typeface="Calibri" charset="0"/>
                <a:ea typeface="Calibri" charset="0"/>
                <a:cs typeface="Calibri" charset="0"/>
              </a:rPr>
              <a:t>they become </a:t>
            </a:r>
            <a:r>
              <a:rPr lang="en-US" sz="800" dirty="0" smtClean="0">
                <a:solidFill>
                  <a:srgbClr val="F80000"/>
                </a:solidFill>
                <a:latin typeface="Calibri" charset="0"/>
                <a:ea typeface="Calibri" charset="0"/>
                <a:cs typeface="Calibri" charset="0"/>
              </a:rPr>
              <a:t>available.</a:t>
            </a:r>
            <a:endParaRPr lang="en-US" sz="800" dirty="0">
              <a:solidFill>
                <a:srgbClr val="F80000"/>
              </a:solidFill>
              <a:latin typeface="Calibri" charset="0"/>
              <a:ea typeface="Calibri" charset="0"/>
              <a:cs typeface="Calibri" charset="0"/>
            </a:endParaRPr>
          </a:p>
        </p:txBody>
      </p:sp>
      <p:sp>
        <p:nvSpPr>
          <p:cNvPr id="77" name="TextBox 76"/>
          <p:cNvSpPr txBox="1"/>
          <p:nvPr/>
        </p:nvSpPr>
        <p:spPr>
          <a:xfrm>
            <a:off x="751109" y="5484477"/>
            <a:ext cx="1754882"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Title Slides</a:t>
            </a:r>
          </a:p>
        </p:txBody>
      </p:sp>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662" y="4259509"/>
            <a:ext cx="1831776" cy="1030374"/>
          </a:xfrm>
          <a:prstGeom prst="rect">
            <a:avLst/>
          </a:prstGeom>
          <a:ln w="6350">
            <a:noFill/>
          </a:ln>
          <a:effectLst/>
        </p:spPr>
      </p:pic>
      <p:sp>
        <p:nvSpPr>
          <p:cNvPr id="80" name="Rectangle 79"/>
          <p:cNvSpPr/>
          <p:nvPr/>
        </p:nvSpPr>
        <p:spPr bwMode="gray">
          <a:xfrm>
            <a:off x="873924"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1" name="Rectangle 80"/>
          <p:cNvSpPr/>
          <p:nvPr/>
        </p:nvSpPr>
        <p:spPr bwMode="gray">
          <a:xfrm>
            <a:off x="1050905"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3" name="TextBox 82"/>
          <p:cNvSpPr txBox="1"/>
          <p:nvPr/>
        </p:nvSpPr>
        <p:spPr>
          <a:xfrm>
            <a:off x="2817637" y="5484477"/>
            <a:ext cx="2065448"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Charts, Graphs and Tables</a:t>
            </a:r>
          </a:p>
        </p:txBody>
      </p:sp>
      <p:pic>
        <p:nvPicPr>
          <p:cNvPr id="84" name="Picture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7645" y="4259509"/>
            <a:ext cx="1831776" cy="1030374"/>
          </a:xfrm>
          <a:prstGeom prst="rect">
            <a:avLst/>
          </a:prstGeom>
        </p:spPr>
      </p:pic>
      <p:sp>
        <p:nvSpPr>
          <p:cNvPr id="86" name="Rectangle 85"/>
          <p:cNvSpPr/>
          <p:nvPr/>
        </p:nvSpPr>
        <p:spPr bwMode="gray">
          <a:xfrm>
            <a:off x="3095735"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7" name="Rectangle 86"/>
          <p:cNvSpPr/>
          <p:nvPr/>
        </p:nvSpPr>
        <p:spPr bwMode="gray">
          <a:xfrm>
            <a:off x="3272716"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72" name="TextBox 71"/>
          <p:cNvSpPr txBox="1"/>
          <p:nvPr/>
        </p:nvSpPr>
        <p:spPr>
          <a:xfrm>
            <a:off x="9605754" y="5484477"/>
            <a:ext cx="1854514"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Themed Modules</a:t>
            </a:r>
          </a:p>
        </p:txBody>
      </p:sp>
      <p:sp>
        <p:nvSpPr>
          <p:cNvPr id="75" name="Rectangle 74"/>
          <p:cNvSpPr/>
          <p:nvPr/>
        </p:nvSpPr>
        <p:spPr bwMode="gray">
          <a:xfrm>
            <a:off x="9778385"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24" name="Rectangle 123"/>
          <p:cNvSpPr/>
          <p:nvPr/>
        </p:nvSpPr>
        <p:spPr bwMode="gray">
          <a:xfrm>
            <a:off x="9955366"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9" name="TextBox 88"/>
          <p:cNvSpPr txBox="1"/>
          <p:nvPr/>
        </p:nvSpPr>
        <p:spPr>
          <a:xfrm>
            <a:off x="5200046" y="5484477"/>
            <a:ext cx="1754488"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Brand Icon Collection</a:t>
            </a:r>
          </a:p>
        </p:txBody>
      </p:sp>
      <p:pic>
        <p:nvPicPr>
          <p:cNvPr id="90" name="Picture 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8972" y="4259509"/>
            <a:ext cx="1831777" cy="1030374"/>
          </a:xfrm>
          <a:prstGeom prst="rect">
            <a:avLst/>
          </a:prstGeom>
        </p:spPr>
      </p:pic>
      <p:sp>
        <p:nvSpPr>
          <p:cNvPr id="79" name="TextBox 78"/>
          <p:cNvSpPr txBox="1"/>
          <p:nvPr/>
        </p:nvSpPr>
        <p:spPr>
          <a:xfrm>
            <a:off x="592097" y="3953251"/>
            <a:ext cx="2072906"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1: Title Slides Module</a:t>
            </a:r>
            <a:endParaRPr lang="en-US" sz="1600" dirty="0">
              <a:latin typeface="Calibri" charset="0"/>
              <a:ea typeface="Calibri" charset="0"/>
              <a:cs typeface="Calibri" charset="0"/>
            </a:endParaRPr>
          </a:p>
        </p:txBody>
      </p:sp>
      <p:sp>
        <p:nvSpPr>
          <p:cNvPr id="85" name="TextBox 84"/>
          <p:cNvSpPr txBox="1"/>
          <p:nvPr/>
        </p:nvSpPr>
        <p:spPr>
          <a:xfrm>
            <a:off x="2675688" y="3953251"/>
            <a:ext cx="2349346"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2: Charts/Graphs Module</a:t>
            </a:r>
            <a:endParaRPr lang="en-US" sz="1600" dirty="0">
              <a:latin typeface="Calibri" charset="0"/>
              <a:ea typeface="Calibri" charset="0"/>
              <a:cs typeface="Calibri" charset="0"/>
            </a:endParaRPr>
          </a:p>
        </p:txBody>
      </p:sp>
      <p:sp>
        <p:nvSpPr>
          <p:cNvPr id="74" name="TextBox 73"/>
          <p:cNvSpPr txBox="1"/>
          <p:nvPr/>
        </p:nvSpPr>
        <p:spPr>
          <a:xfrm>
            <a:off x="9616380" y="4000486"/>
            <a:ext cx="1833263" cy="385142"/>
          </a:xfrm>
          <a:prstGeom prst="rect">
            <a:avLst/>
          </a:prstGeom>
          <a:noFill/>
        </p:spPr>
        <p:txBody>
          <a:bodyPr wrap="square" lIns="0" tIns="0" rIns="0" bIns="0" rtlCol="0">
            <a:noAutofit/>
          </a:bodyPr>
          <a:lstStyle/>
          <a:p>
            <a:pPr algn="ctr">
              <a:lnSpc>
                <a:spcPts val="1520"/>
              </a:lnSpc>
            </a:pPr>
            <a:r>
              <a:rPr lang="en-US" sz="1600" dirty="0" smtClean="0">
                <a:latin typeface="Calibri" charset="0"/>
                <a:ea typeface="Calibri" charset="0"/>
                <a:cs typeface="Calibri" charset="0"/>
              </a:rPr>
              <a:t>Themed Modules</a:t>
            </a:r>
            <a:r>
              <a:rPr lang="en-US" sz="1600" dirty="0" smtClean="0">
                <a:solidFill>
                  <a:srgbClr val="F80000"/>
                </a:solidFill>
                <a:latin typeface="Calibri" charset="0"/>
                <a:ea typeface="Calibri" charset="0"/>
                <a:cs typeface="Calibri" charset="0"/>
              </a:rPr>
              <a:t>*</a:t>
            </a:r>
            <a:endParaRPr lang="en-US" sz="1600" dirty="0">
              <a:solidFill>
                <a:srgbClr val="F80000"/>
              </a:solidFill>
              <a:latin typeface="Calibri" charset="0"/>
              <a:ea typeface="Calibri" charset="0"/>
              <a:cs typeface="Calibri" charset="0"/>
            </a:endParaRPr>
          </a:p>
        </p:txBody>
      </p:sp>
      <p:sp>
        <p:nvSpPr>
          <p:cNvPr id="91" name="TextBox 90"/>
          <p:cNvSpPr txBox="1"/>
          <p:nvPr/>
        </p:nvSpPr>
        <p:spPr>
          <a:xfrm>
            <a:off x="5152206" y="3953251"/>
            <a:ext cx="1850168"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3: Icons Module</a:t>
            </a:r>
            <a:endParaRPr lang="en-US" sz="1600" dirty="0">
              <a:latin typeface="Calibri" charset="0"/>
              <a:ea typeface="Calibri" charset="0"/>
              <a:cs typeface="Calibri" charset="0"/>
            </a:endParaRPr>
          </a:p>
        </p:txBody>
      </p:sp>
      <p:sp>
        <p:nvSpPr>
          <p:cNvPr id="92" name="Rectangle 91"/>
          <p:cNvSpPr/>
          <p:nvPr/>
        </p:nvSpPr>
        <p:spPr bwMode="gray">
          <a:xfrm>
            <a:off x="5322664"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93" name="Rectangle 92"/>
          <p:cNvSpPr/>
          <p:nvPr/>
        </p:nvSpPr>
        <p:spPr bwMode="gray">
          <a:xfrm>
            <a:off x="5499645"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29" name="Action Button: Document 128">
            <a:hlinkClick r:id="rId10" invalidUrl="https://omm.us.oracle.com:11443/otmm/ux-html/index.html?p=searchResults/Icons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ljb25zJTIwTW9kdWxlJTVDJTIyJTVEJTdEJTVEJTdEJTIy@&quot;{}&quot;" highlightClick="1"/>
          </p:cNvPr>
          <p:cNvSpPr/>
          <p:nvPr/>
        </p:nvSpPr>
        <p:spPr bwMode="gray">
          <a:xfrm>
            <a:off x="5161402" y="4259509"/>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0" name="Action Button: Document 129">
            <a:hlinkClick r:id="rId11" invalidUrl="https://omm.us.oracle.com:11443/otmm/ux-html/index.html?p=searchResults/Charts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2hhcnRzJTIwTW9kdWxlJTVDJTIyJTVEJTdEJTVEJTdEJTIy@&quot;{}&quot;" highlightClick="1"/>
          </p:cNvPr>
          <p:cNvSpPr/>
          <p:nvPr/>
        </p:nvSpPr>
        <p:spPr bwMode="gray">
          <a:xfrm>
            <a:off x="2934472" y="4259509"/>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2" name="Action Button: Document 131">
            <a:hlinkClick r:id="rId12" invalidUrl="https://omm.us.oracle.com:11443/otmm/ux-html/index.html?p=searchResults/Title Slides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VGl0bGUlMjBTbGlkZXMlMjBNb2R1bGUlNUMlMjIlNUQlN0QlNUQlN0QlMjI=@&quot;{}&quot;" highlightClick="1"/>
          </p:cNvPr>
          <p:cNvSpPr/>
          <p:nvPr/>
        </p:nvSpPr>
        <p:spPr bwMode="gray">
          <a:xfrm>
            <a:off x="719269" y="4259509"/>
            <a:ext cx="1818562" cy="1415653"/>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3" name="Action Button: Document 132">
            <a:hlinkClick r:id="rId13" invalidUrl="https://omm.us.oracle.com:11443/otmm/ux-html/index.html?p=searchResults/Presentation How-To Guid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U1VCQ0FURUdPUlklNUMlMjIlMkMlNUMlMjJ2YWx1ZV9saXN0JTVDJTIyJTNBJTVCJTVDJTIySG93LVRvJTIwR3VpZGUlNUMlMjIlNUQlN0QlNUQlN0QlMjI=@&quot;{}&quot;" highlightClick="1"/>
          </p:cNvPr>
          <p:cNvSpPr/>
          <p:nvPr/>
        </p:nvSpPr>
        <p:spPr bwMode="gray">
          <a:xfrm>
            <a:off x="9617867" y="1857047"/>
            <a:ext cx="1830289" cy="1403109"/>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4" name="Action Button: Document 133">
            <a:hlinkClick r:id="rId14" invalidUrl="https://omm.us.oracle.com:11443/otmm/ux-html/index.html?p=searchResults/Oracle Master 16x9@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1hc3RlciU1QyUyMiU1RCU3RCUyQyU3QiU1QyUyMnR5cGUlNUMlMjIlM0ElNUMlMjJjb20uYXJ0ZXNpYS5zZWFyY2guZmFjZXQuRmFjZXRTaW1wbGVGaWVsZFJlc3RyaWN0aW9uJTVDJTIyJTJDJTVDJTIyZmFjZXRfZ2VuZXJhdGlvbl9iZWhhdmlvciU1QyUyMiUzQSU1QyUyMkVYQ0xVREUlNUMlMjIlMkMlNUMlMjJmaWVsZF9pZCU1QyUyMiUzQSU1QyUyMlNVQkNBVEVHT1JZJTVDJTIyJTJDJTVDJTIydmFsdWVfbGlzdCU1QyUyMiUzQSU1QiU1QyUyMk9yYWNsZSU1QyUyMiU1RCU3RCU1RCU3RCUyMg==@&quot;{}&quot;" highlightClick="1"/>
          </p:cNvPr>
          <p:cNvSpPr/>
          <p:nvPr/>
        </p:nvSpPr>
        <p:spPr bwMode="gray">
          <a:xfrm>
            <a:off x="5162146" y="1857047"/>
            <a:ext cx="1830289" cy="140737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6" name="Action Button: Document 135">
            <a:hlinkClick r:id="rId15" invalidUrl="https://omm.us.oracle.com:11443/otmm/ux-html/index.html?p=searchResults/Java Master 16x9@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U1VCQ0FURUdPUlklNUMlMjIlMkMlNUMlMjJ2YWx1ZV9saXN0JTVDJTIyJTNBJTVCJTVDJTIySmF2YSU1QyUyMiU1RCU3RCUyQyU3QiU1QyUyMnR5cGUlNUMlMjIlM0ElNUMlMjJjb20uYXJ0ZXNpYS5zZWFyY2guZmFjZXQuRmFjZXRTaW1wbGVGaWVsZFJlc3RyaWN0aW9uJTVDJTIyJTJDJTVDJTIyZmFjZXRfZ2VuZXJhdGlvbl9iZWhhdmlvciU1QyUyMiUzQSU1QyUyMkVYQ0xVREUlNUMlMjIlMkMlNUMlMjJmaWVsZF9pZCU1QyUyMiUzQSU1QyUyMkNPTExFQ1RJT05DQVRFR09SWSU1QyUyMiUyQyU1QyUyMnZhbHVlX2xpc3QlNUMlMjIlM0ElNUIlNUMlMjJNYXN0ZXIlNUMlMjIlNUQlN0QlNUQlN0QlMjI=@&quot;{}&quot;" highlightClick="1"/>
          </p:cNvPr>
          <p:cNvSpPr/>
          <p:nvPr/>
        </p:nvSpPr>
        <p:spPr bwMode="gray">
          <a:xfrm>
            <a:off x="716986" y="1857047"/>
            <a:ext cx="1823128" cy="1397895"/>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grpSp>
        <p:nvGrpSpPr>
          <p:cNvPr id="9" name="Group 8"/>
          <p:cNvGrpSpPr/>
          <p:nvPr/>
        </p:nvGrpSpPr>
        <p:grpSpPr>
          <a:xfrm>
            <a:off x="1562290" y="3357716"/>
            <a:ext cx="8917161" cy="604617"/>
            <a:chOff x="1613987" y="3357716"/>
            <a:chExt cx="8917161" cy="604617"/>
          </a:xfrm>
        </p:grpSpPr>
        <p:grpSp>
          <p:nvGrpSpPr>
            <p:cNvPr id="6" name="Group 5"/>
            <p:cNvGrpSpPr/>
            <p:nvPr/>
          </p:nvGrpSpPr>
          <p:grpSpPr>
            <a:xfrm>
              <a:off x="1613987" y="3357716"/>
              <a:ext cx="8917161" cy="604617"/>
              <a:chOff x="1613987" y="3357716"/>
              <a:chExt cx="8917161" cy="604617"/>
            </a:xfrm>
          </p:grpSpPr>
          <p:cxnSp>
            <p:nvCxnSpPr>
              <p:cNvPr id="36" name="Straight Connector 35"/>
              <p:cNvCxnSpPr>
                <a:stCxn id="85" idx="0"/>
              </p:cNvCxnSpPr>
              <p:nvPr/>
            </p:nvCxnSpPr>
            <p:spPr>
              <a:xfrm flipV="1">
                <a:off x="3902058" y="3359141"/>
                <a:ext cx="2126783" cy="594110"/>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9" idx="0"/>
              </p:cNvCxnSpPr>
              <p:nvPr/>
            </p:nvCxnSpPr>
            <p:spPr>
              <a:xfrm flipV="1">
                <a:off x="1613987" y="3359139"/>
                <a:ext cx="4414854" cy="594112"/>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028845" y="3359139"/>
                <a:ext cx="2327072" cy="594112"/>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6028842" y="3357716"/>
                <a:ext cx="4502306" cy="604617"/>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2" name="Straight Connector 81"/>
            <p:cNvCxnSpPr/>
            <p:nvPr/>
          </p:nvCxnSpPr>
          <p:spPr>
            <a:xfrm flipV="1">
              <a:off x="6028841" y="3357716"/>
              <a:ext cx="0" cy="594360"/>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7516096" y="3071290"/>
            <a:ext cx="1576620"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Oracle Master 4:3</a:t>
            </a:r>
          </a:p>
        </p:txBody>
      </p:sp>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22764" y="1857047"/>
            <a:ext cx="1373833" cy="1030375"/>
          </a:xfrm>
          <a:prstGeom prst="rect">
            <a:avLst/>
          </a:prstGeom>
        </p:spPr>
      </p:pic>
      <p:sp>
        <p:nvSpPr>
          <p:cNvPr id="95" name="TextBox 94"/>
          <p:cNvSpPr txBox="1"/>
          <p:nvPr/>
        </p:nvSpPr>
        <p:spPr>
          <a:xfrm>
            <a:off x="7390006"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Oracle Master 4:3</a:t>
            </a:r>
            <a:endParaRPr lang="en-US" sz="1600" dirty="0">
              <a:latin typeface="Calibri" charset="0"/>
              <a:ea typeface="Calibri" charset="0"/>
              <a:cs typeface="Calibri" charset="0"/>
            </a:endParaRPr>
          </a:p>
        </p:txBody>
      </p:sp>
      <p:sp>
        <p:nvSpPr>
          <p:cNvPr id="100" name="Rectangle 99"/>
          <p:cNvSpPr/>
          <p:nvPr/>
        </p:nvSpPr>
        <p:spPr bwMode="gray">
          <a:xfrm>
            <a:off x="7706942" y="2925482"/>
            <a:ext cx="1194928" cy="45720"/>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06" name="Rectangle 105"/>
          <p:cNvSpPr/>
          <p:nvPr/>
        </p:nvSpPr>
        <p:spPr bwMode="gray">
          <a:xfrm>
            <a:off x="7847064" y="3013870"/>
            <a:ext cx="914684" cy="45720"/>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2" name="Action Button: Document 111">
            <a:hlinkClick r:id="rId17" invalidUrl="https://omm.us.oracle.com:11443/otmm/ux-html/index.html?p=searchResults/Oracle Master 4x3@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1hc3RlciU1QyUyMiU1RCU3RCUyQyU3QiU1QyUyMnR5cGUlNUMlMjIlM0ElNUMlMjJjb20uYXJ0ZXNpYS5zZWFyY2guZmFjZXQuRmFjZXRTaW1wbGVGaWVsZFJlc3RyaWN0aW9uJTVDJTIyJTJDJTVDJTIyZmFjZXRfZ2VuZXJhdGlvbl9iZWhhdmlvciU1QyUyMiUzQSU1QyUyMkVYQ0xVREUlNUMlMjIlMkMlNUMlMjJmaWVsZF9pZCU1QyUyMiUzQSU1QyUyMlNVQkNBVEVHT1JZJTVDJTIyJTJDJTVDJTIydmFsdWVfbGlzdCU1QyUyMiUzQSU1QiU1QyUyMk9yYWNsZSU1QyUyMiU1RCU3RCU1RCU3RCUyMg==@&quot;{}&quot;" highlightClick="1"/>
          </p:cNvPr>
          <p:cNvSpPr/>
          <p:nvPr/>
        </p:nvSpPr>
        <p:spPr bwMode="gray">
          <a:xfrm>
            <a:off x="7617490" y="1857047"/>
            <a:ext cx="1373833" cy="1402002"/>
          </a:xfrm>
          <a:prstGeom prst="actionButtonDocument">
            <a:avLst/>
          </a:prstGeom>
          <a:solidFill>
            <a:schemeClr val="bg1">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28" name="Rectangle 127"/>
          <p:cNvSpPr/>
          <p:nvPr/>
        </p:nvSpPr>
        <p:spPr bwMode="gray">
          <a:xfrm>
            <a:off x="7549780"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38" name="Rectangle 137"/>
          <p:cNvSpPr/>
          <p:nvPr/>
        </p:nvSpPr>
        <p:spPr bwMode="gray">
          <a:xfrm>
            <a:off x="7726761"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39" name="TextBox 138"/>
          <p:cNvSpPr txBox="1"/>
          <p:nvPr/>
        </p:nvSpPr>
        <p:spPr>
          <a:xfrm>
            <a:off x="7390006" y="3953251"/>
            <a:ext cx="1828800" cy="308891"/>
          </a:xfrm>
          <a:prstGeom prst="rect">
            <a:avLst/>
          </a:prstGeom>
          <a:noFill/>
        </p:spPr>
        <p:txBody>
          <a:bodyPr wrap="square" lIns="0" tIns="0" rIns="0" bIns="0" rtlCol="0">
            <a:noAutofit/>
          </a:bodyPr>
          <a:lstStyle/>
          <a:p>
            <a:pPr algn="ctr"/>
            <a:r>
              <a:rPr lang="en-US" sz="1600" dirty="0">
                <a:latin typeface="Calibri" charset="0"/>
                <a:ea typeface="Calibri" charset="0"/>
                <a:cs typeface="Calibri" charset="0"/>
              </a:rPr>
              <a:t>4: Cloud Module</a:t>
            </a:r>
          </a:p>
        </p:txBody>
      </p:sp>
      <p:sp>
        <p:nvSpPr>
          <p:cNvPr id="140" name="TextBox 139"/>
          <p:cNvSpPr txBox="1"/>
          <p:nvPr/>
        </p:nvSpPr>
        <p:spPr>
          <a:xfrm>
            <a:off x="7499343" y="5484477"/>
            <a:ext cx="1610126"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Cloud Visualizations</a:t>
            </a:r>
          </a:p>
        </p:txBody>
      </p:sp>
      <p:sp>
        <p:nvSpPr>
          <p:cNvPr id="94" name="Freeform 93">
            <a:hlinkClick r:id="rId18" invalidUrl="https://omm.us.oracle.com:11443/otmm/ux-html/index.html?p=searchResults/Oracle Jiaguwen Master 16:9@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9yYWNsZSUyMEppYWd1d2VuJTVDJTIyJTVEJTdEJTVEJTdEJTIy@&quot;{}&quot;" highlightClick="1"/>
          </p:cNvPr>
          <p:cNvSpPr/>
          <p:nvPr/>
        </p:nvSpPr>
        <p:spPr bwMode="gray">
          <a:xfrm>
            <a:off x="2817637" y="1857047"/>
            <a:ext cx="2065448" cy="1402004"/>
          </a:xfrm>
          <a:custGeom>
            <a:avLst/>
            <a:gdLst>
              <a:gd name="connsiteX0" fmla="*/ 120415 w 2065448"/>
              <a:gd name="connsiteY0" fmla="*/ 0 h 1459425"/>
              <a:gd name="connsiteX1" fmla="*/ 1945033 w 2065448"/>
              <a:gd name="connsiteY1" fmla="*/ 0 h 1459425"/>
              <a:gd name="connsiteX2" fmla="*/ 1945033 w 2065448"/>
              <a:gd name="connsiteY2" fmla="*/ 0 h 1459425"/>
              <a:gd name="connsiteX3" fmla="*/ 1945033 w 2065448"/>
              <a:gd name="connsiteY3" fmla="*/ 1207920 h 1459425"/>
              <a:gd name="connsiteX4" fmla="*/ 2065448 w 2065448"/>
              <a:gd name="connsiteY4" fmla="*/ 1207920 h 1459425"/>
              <a:gd name="connsiteX5" fmla="*/ 2065448 w 2065448"/>
              <a:gd name="connsiteY5" fmla="*/ 1459425 h 1459425"/>
              <a:gd name="connsiteX6" fmla="*/ 0 w 2065448"/>
              <a:gd name="connsiteY6" fmla="*/ 1459425 h 1459425"/>
              <a:gd name="connsiteX7" fmla="*/ 0 w 2065448"/>
              <a:gd name="connsiteY7" fmla="*/ 1207920 h 1459425"/>
              <a:gd name="connsiteX8" fmla="*/ 120415 w 2065448"/>
              <a:gd name="connsiteY8" fmla="*/ 1207920 h 14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5448" h="1459425">
                <a:moveTo>
                  <a:pt x="120415" y="0"/>
                </a:moveTo>
                <a:lnTo>
                  <a:pt x="1945033" y="0"/>
                </a:lnTo>
                <a:lnTo>
                  <a:pt x="1945033" y="0"/>
                </a:lnTo>
                <a:lnTo>
                  <a:pt x="1945033" y="1207920"/>
                </a:lnTo>
                <a:lnTo>
                  <a:pt x="2065448" y="1207920"/>
                </a:lnTo>
                <a:lnTo>
                  <a:pt x="2065448" y="1459425"/>
                </a:lnTo>
                <a:lnTo>
                  <a:pt x="0" y="1459425"/>
                </a:lnTo>
                <a:lnTo>
                  <a:pt x="0" y="1207920"/>
                </a:lnTo>
                <a:lnTo>
                  <a:pt x="120415" y="1207920"/>
                </a:lnTo>
                <a:close/>
              </a:path>
            </a:pathLst>
          </a:custGeom>
          <a:solidFill>
            <a:schemeClr val="bg1">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3" name="Rectangle 2"/>
          <p:cNvSpPr/>
          <p:nvPr/>
        </p:nvSpPr>
        <p:spPr bwMode="gray">
          <a:xfrm>
            <a:off x="9618611" y="4259509"/>
            <a:ext cx="1828800" cy="1033272"/>
          </a:xfrm>
          <a:prstGeom prst="rect">
            <a:avLst/>
          </a:prstGeom>
          <a:solidFill>
            <a:srgbClr val="D8E1E6"/>
          </a:solidFill>
          <a:ln w="9525">
            <a:solidFill>
              <a:schemeClr val="accent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500" dirty="0" smtClean="0">
                <a:solidFill>
                  <a:schemeClr val="accent2"/>
                </a:solidFill>
              </a:rPr>
              <a:t>+</a:t>
            </a:r>
          </a:p>
        </p:txBody>
      </p:sp>
      <p:sp>
        <p:nvSpPr>
          <p:cNvPr id="96" name="Action Button: Document 95">
            <a:hlinkClick r:id="rId19" invalidUrl="https://omm.us.oracle.com:11443/otmm/ux-html/index.html?p=searchResults/Themed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lRoZW1lZCUyME1vZHVsZSU1QyUyMiU1RCU3RCU1RCU3RCUyMg==@&quot;{}&quot;" highlightClick="1"/>
          </p:cNvPr>
          <p:cNvSpPr/>
          <p:nvPr/>
        </p:nvSpPr>
        <p:spPr bwMode="gray">
          <a:xfrm>
            <a:off x="9618611" y="4259509"/>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pic>
        <p:nvPicPr>
          <p:cNvPr id="88" name="Picture 8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97128" y="4259763"/>
            <a:ext cx="1825105" cy="1026114"/>
          </a:xfrm>
          <a:prstGeom prst="rect">
            <a:avLst/>
          </a:prstGeom>
        </p:spPr>
      </p:pic>
      <p:sp>
        <p:nvSpPr>
          <p:cNvPr id="97" name="Action Button: Document 96">
            <a:hlinkClick r:id="rId21" invalidUrl="https://omm.us.oracle.com:11443/otmm/ux-html/index.html?p=searchResults/Cloud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2xvdWQlMjBNb2R1bGUlNUMlMjIlNUQlN0QlNUQlN0QlMjI=@&quot;{}&quot;" highlightClick="1"/>
          </p:cNvPr>
          <p:cNvSpPr/>
          <p:nvPr/>
        </p:nvSpPr>
        <p:spPr bwMode="gray">
          <a:xfrm>
            <a:off x="7389262" y="4259763"/>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Tree>
    <p:extLst>
      <p:ext uri="{BB962C8B-B14F-4D97-AF65-F5344CB8AC3E}">
        <p14:creationId xmlns:p14="http://schemas.microsoft.com/office/powerpoint/2010/main" val="207184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406400"/>
            <a:ext cx="11125200" cy="889000"/>
          </a:xfrm>
        </p:spPr>
        <p:txBody>
          <a:bodyPr/>
          <a:lstStyle/>
          <a:p>
            <a:r>
              <a:rPr lang="en-US" smtClean="0"/>
              <a:t>Additional Resources</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44</a:t>
            </a:fld>
            <a:endParaRPr lang="en-US"/>
          </a:p>
        </p:txBody>
      </p:sp>
      <p:cxnSp>
        <p:nvCxnSpPr>
          <p:cNvPr id="75" name="Straight Connector 74"/>
          <p:cNvCxnSpPr/>
          <p:nvPr/>
        </p:nvCxnSpPr>
        <p:spPr bwMode="ltGray">
          <a:xfrm>
            <a:off x="6094413" y="1524000"/>
            <a:ext cx="0" cy="4419600"/>
          </a:xfrm>
          <a:prstGeom prst="line">
            <a:avLst/>
          </a:prstGeom>
          <a:noFill/>
          <a:ln w="19050" cap="flat" cmpd="sng" algn="ctr">
            <a:solidFill>
              <a:srgbClr val="C8D9DE"/>
            </a:solidFill>
            <a:prstDash val="solid"/>
            <a:miter lim="800000"/>
          </a:ln>
          <a:effectLst/>
        </p:spPr>
      </p:cxnSp>
      <p:cxnSp>
        <p:nvCxnSpPr>
          <p:cNvPr id="76" name="Straight Connector 75"/>
          <p:cNvCxnSpPr/>
          <p:nvPr/>
        </p:nvCxnSpPr>
        <p:spPr bwMode="ltGray">
          <a:xfrm flipH="1">
            <a:off x="531813" y="3733800"/>
            <a:ext cx="11125201" cy="0"/>
          </a:xfrm>
          <a:prstGeom prst="line">
            <a:avLst/>
          </a:prstGeom>
          <a:noFill/>
          <a:ln w="19050" cap="flat" cmpd="sng" algn="ctr">
            <a:solidFill>
              <a:srgbClr val="C8D9DE"/>
            </a:solidFill>
            <a:prstDash val="solid"/>
            <a:miter lim="800000"/>
          </a:ln>
          <a:effectLst/>
        </p:spPr>
      </p:cxnSp>
      <p:sp>
        <p:nvSpPr>
          <p:cNvPr id="88" name="TextBox 87"/>
          <p:cNvSpPr txBox="1"/>
          <p:nvPr/>
        </p:nvSpPr>
        <p:spPr>
          <a:xfrm>
            <a:off x="531813" y="2901818"/>
            <a:ext cx="5333999" cy="340757"/>
          </a:xfrm>
          <a:prstGeom prst="rect">
            <a:avLst/>
          </a:prstGeom>
          <a:noFill/>
        </p:spPr>
        <p:txBody>
          <a:bodyPr wrap="square" lIns="0" tIns="0" rIns="0" bIns="0" rtlCol="0">
            <a:noAutofit/>
          </a:bodyPr>
          <a:lstStyle/>
          <a:p>
            <a:r>
              <a:rPr lang="en-US" dirty="0"/>
              <a:t>Oracle Brand Photo Collection</a:t>
            </a:r>
          </a:p>
        </p:txBody>
      </p:sp>
      <p:sp>
        <p:nvSpPr>
          <p:cNvPr id="89" name="TextBox 88"/>
          <p:cNvSpPr txBox="1"/>
          <p:nvPr/>
        </p:nvSpPr>
        <p:spPr>
          <a:xfrm>
            <a:off x="531813" y="3261122"/>
            <a:ext cx="5333999" cy="340757"/>
          </a:xfrm>
          <a:prstGeom prst="rect">
            <a:avLst/>
          </a:prstGeom>
          <a:noFill/>
        </p:spPr>
        <p:txBody>
          <a:bodyPr wrap="square" lIns="0" tIns="0" rIns="0" bIns="0" rtlCol="0">
            <a:noAutofit/>
          </a:bodyPr>
          <a:lstStyle/>
          <a:p>
            <a:r>
              <a:rPr lang="en-US" sz="1400">
                <a:solidFill>
                  <a:srgbClr val="58595B"/>
                </a:solidFill>
                <a:latin typeface="Calibri" charset="0"/>
                <a:ea typeface="Calibri" charset="0"/>
                <a:cs typeface="Calibri" charset="0"/>
                <a:hlinkClick r:id="rId3" invalidUrl="https://omm.us.oracle.com:11443/otmm/ux-html/index.html?p=searchResults/Brand Photo Collection&lt;&lt;savedSearch&gt;&gt;463@0x25xascxARTESIA.FIELD.ASSET NAME@Mw==@ZW5fVVM=@Mg==@dW5kZWZpbmVk@JTIyJTdCJTVDJTIyZmFjZXRzJTVDJTIyJTNBJTVCJTVEJTdEJTIy@&quot;{}&quot;"/>
              </a:rPr>
              <a:t>Media Manager &gt; Photography &gt; Brand Photo Collection</a:t>
            </a:r>
            <a:endParaRPr lang="en-US" sz="1400"/>
          </a:p>
        </p:txBody>
      </p:sp>
      <p:sp>
        <p:nvSpPr>
          <p:cNvPr id="90" name="TextBox 89"/>
          <p:cNvSpPr txBox="1"/>
          <p:nvPr/>
        </p:nvSpPr>
        <p:spPr>
          <a:xfrm>
            <a:off x="6296993" y="2901818"/>
            <a:ext cx="5333999" cy="340757"/>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8595B"/>
                </a:solidFill>
                <a:effectLst/>
                <a:uLnTx/>
                <a:uFillTx/>
              </a:rPr>
              <a:t>Oracle Corporate Hardware Photography</a:t>
            </a:r>
          </a:p>
        </p:txBody>
      </p:sp>
      <p:sp>
        <p:nvSpPr>
          <p:cNvPr id="91" name="TextBox 90"/>
          <p:cNvSpPr txBox="1"/>
          <p:nvPr/>
        </p:nvSpPr>
        <p:spPr>
          <a:xfrm>
            <a:off x="6296993" y="3261122"/>
            <a:ext cx="5588619" cy="340757"/>
          </a:xfrm>
          <a:prstGeom prst="rect">
            <a:avLst/>
          </a:prstGeom>
          <a:noFill/>
        </p:spPr>
        <p:txBody>
          <a:bodyPr wrap="square" lIns="0" tIns="0" rIns="0" bIns="0" rtlCol="0">
            <a:noAutofit/>
          </a:bodyPr>
          <a:lstStyle/>
          <a:p>
            <a:r>
              <a:rPr lang="en-US" sz="1400">
                <a:hlinkClick r:id="rId4" invalidUrl="https://omm.us.oracle.com:11443/otmm/ux-html/index.html?p=searchResults/All Assets&lt;&lt;savedSearch&gt;&gt;132@0x25xdescxARTESIA.FIELD.DATE IMPORTED@Mw==@ZW5fVVM=@Mg==@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UGhvdG9ncmFwaHk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SGFyZHdhcmUlMjBQaG90b2dyYXBoeSU1QyUyMiU1RCU3RCU1RCU3RCUyMg==@&quot;{}&quot;"/>
              </a:rPr>
              <a:t>Media Manager &gt; Photography &gt; Hardware Photography</a:t>
            </a:r>
            <a:endParaRPr lang="en-US" sz="1400">
              <a:solidFill>
                <a:srgbClr val="000000"/>
              </a:solidFill>
              <a:latin typeface="Arial" charset="0"/>
            </a:endParaRPr>
          </a:p>
        </p:txBody>
      </p:sp>
      <p:sp>
        <p:nvSpPr>
          <p:cNvPr id="92" name="TextBox 91"/>
          <p:cNvSpPr txBox="1"/>
          <p:nvPr/>
        </p:nvSpPr>
        <p:spPr>
          <a:xfrm>
            <a:off x="531813" y="5343389"/>
            <a:ext cx="5333999" cy="340757"/>
          </a:xfrm>
          <a:prstGeom prst="rect">
            <a:avLst/>
          </a:prstGeom>
          <a:noFill/>
        </p:spPr>
        <p:txBody>
          <a:bodyPr wrap="square" lIns="0" tIns="0" rIns="0" bIns="0" rtlCol="0">
            <a:noAutofit/>
          </a:bodyPr>
          <a:lstStyle/>
          <a:p>
            <a:r>
              <a:rPr lang="en-US" dirty="0"/>
              <a:t>Oracle Brand Icon Collection</a:t>
            </a:r>
          </a:p>
        </p:txBody>
      </p:sp>
      <p:sp>
        <p:nvSpPr>
          <p:cNvPr id="93" name="TextBox 92"/>
          <p:cNvSpPr txBox="1"/>
          <p:nvPr/>
        </p:nvSpPr>
        <p:spPr>
          <a:xfrm>
            <a:off x="531813" y="5702693"/>
            <a:ext cx="5333999" cy="340757"/>
          </a:xfrm>
          <a:prstGeom prst="rect">
            <a:avLst/>
          </a:prstGeom>
          <a:noFill/>
        </p:spPr>
        <p:txBody>
          <a:bodyPr wrap="square" lIns="0" tIns="0" rIns="0" bIns="0" rtlCol="0">
            <a:noAutofit/>
          </a:bodyPr>
          <a:lstStyle/>
          <a:p>
            <a:r>
              <a:rPr lang="en-US" sz="1400" u="sng">
                <a:hlinkClick r:id="rId5" invalidUrl="https://omm.us.oracle.com:11443/otmm/ux-html/index.html?p=searchResults/Brand Icon Collection&lt;&lt;savedSearch&gt;&gt;486@0x25xascxARTESIA.FIELD.ASSET NAME@Mw==@ZW5fVVM=@Mg==@dW5kZWZpbmVk@JTIyJTdCJTVDJTIyZmFjZXRzJTVDJTIyJTNBJTVCJTVEJTdEJTIy@&quot;{}&quot;"/>
              </a:rPr>
              <a:t>Media Manager &gt; Icons &gt; Oracle Brand Icon Collection</a:t>
            </a:r>
            <a:endParaRPr lang="en-US" sz="1400"/>
          </a:p>
        </p:txBody>
      </p:sp>
      <p:sp>
        <p:nvSpPr>
          <p:cNvPr id="42" name="TextBox 41"/>
          <p:cNvSpPr txBox="1"/>
          <p:nvPr/>
        </p:nvSpPr>
        <p:spPr>
          <a:xfrm>
            <a:off x="6296993" y="5343389"/>
            <a:ext cx="5333999" cy="340757"/>
          </a:xfrm>
          <a:prstGeom prst="rect">
            <a:avLst/>
          </a:prstGeom>
          <a:noFill/>
        </p:spPr>
        <p:txBody>
          <a:bodyPr wrap="square" lIns="0" tIns="0" rIns="0" bIns="0" rtlCol="0">
            <a:noAutofit/>
          </a:bodyPr>
          <a:lstStyle/>
          <a:p>
            <a:r>
              <a:rPr lang="en-US" dirty="0" smtClean="0"/>
              <a:t>Oracle Corporate Logos</a:t>
            </a:r>
            <a:endParaRPr lang="en-US" dirty="0"/>
          </a:p>
        </p:txBody>
      </p:sp>
      <p:sp>
        <p:nvSpPr>
          <p:cNvPr id="43" name="TextBox 42"/>
          <p:cNvSpPr txBox="1"/>
          <p:nvPr/>
        </p:nvSpPr>
        <p:spPr>
          <a:xfrm>
            <a:off x="6296993" y="5702693"/>
            <a:ext cx="5333999" cy="340757"/>
          </a:xfrm>
          <a:prstGeom prst="rect">
            <a:avLst/>
          </a:prstGeom>
          <a:noFill/>
        </p:spPr>
        <p:txBody>
          <a:bodyPr wrap="square" lIns="0" tIns="0" rIns="0" bIns="0" rtlCol="0">
            <a:noAutofit/>
          </a:bodyPr>
          <a:lstStyle/>
          <a:p>
            <a:r>
              <a:rPr lang="en-US" sz="1400">
                <a:solidFill>
                  <a:srgbClr val="A52641"/>
                </a:solidFill>
                <a:latin typeface="Calibri" charset="0"/>
                <a:ea typeface="Calibri" charset="0"/>
                <a:cs typeface="Calibri" charset="0"/>
                <a:hlinkClick r:id="rId6" invalidUrl="https://omm.us.oracle.com:11443/otmm/ux-html/index.html?p=searchResults/Logos&lt;&lt;savedSearch&gt;&gt;499@0x25xascxOTMM_SEARCH_ID_RELEVANCE@Mw==@ZW5fVVM=@Mg==@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TG9nb3MlNUMlMjIlNUQlN0QlNUQlN0QlMjI=@&quot;{}&quot;"/>
              </a:rPr>
              <a:t>Media Manager &gt; Logos</a:t>
            </a:r>
            <a:endParaRPr lang="en-US" sz="1400"/>
          </a:p>
        </p:txBody>
      </p:sp>
      <p:sp>
        <p:nvSpPr>
          <p:cNvPr id="44" name="TextBox 43"/>
          <p:cNvSpPr txBox="1"/>
          <p:nvPr/>
        </p:nvSpPr>
        <p:spPr>
          <a:xfrm>
            <a:off x="6296993" y="4822098"/>
            <a:ext cx="5475907" cy="507209"/>
          </a:xfrm>
          <a:prstGeom prst="rect">
            <a:avLst/>
          </a:prstGeom>
          <a:noFill/>
        </p:spPr>
        <p:txBody>
          <a:bodyPr wrap="square" lIns="0" tIns="0" rIns="0" bIns="0" rtlCol="0">
            <a:noAutofit/>
          </a:bodyPr>
          <a:lstStyle/>
          <a:p>
            <a:r>
              <a:rPr lang="en-US" sz="800" dirty="0"/>
              <a:t>Oracle Brand Creative is launching a new corporate logo style and will be updating all relevant logos through FY18. During the transition, there will be a period of coexistence</a:t>
            </a:r>
            <a:r>
              <a:rPr lang="en-US" sz="800" b="1" dirty="0"/>
              <a:t> </a:t>
            </a:r>
            <a:r>
              <a:rPr lang="en-US" sz="800" dirty="0"/>
              <a:t>where logos will be available in either style.</a:t>
            </a:r>
            <a:r>
              <a:rPr lang="en-US" sz="800" b="1" dirty="0"/>
              <a:t> </a:t>
            </a:r>
            <a:r>
              <a:rPr lang="en-US" sz="800" dirty="0"/>
              <a:t>Please check Oracle Media Manager </a:t>
            </a:r>
            <a:r>
              <a:rPr lang="en-US" sz="800" dirty="0" smtClean="0"/>
              <a:t/>
            </a:r>
            <a:br>
              <a:rPr lang="en-US" sz="800" dirty="0" smtClean="0"/>
            </a:br>
            <a:r>
              <a:rPr lang="en-US" sz="800" dirty="0" smtClean="0"/>
              <a:t>for </a:t>
            </a:r>
            <a:r>
              <a:rPr lang="en-US" sz="800" dirty="0"/>
              <a:t>the most current logo updates that are relevant to your specific marketing needs. </a:t>
            </a:r>
          </a:p>
        </p:txBody>
      </p:sp>
      <p:grpSp>
        <p:nvGrpSpPr>
          <p:cNvPr id="31" name="Group 30"/>
          <p:cNvGrpSpPr/>
          <p:nvPr/>
        </p:nvGrpSpPr>
        <p:grpSpPr>
          <a:xfrm>
            <a:off x="6438603" y="3959318"/>
            <a:ext cx="5131895" cy="725232"/>
            <a:chOff x="6438603" y="3959318"/>
            <a:chExt cx="5131895" cy="725232"/>
          </a:xfrm>
        </p:grpSpPr>
        <p:sp>
          <p:nvSpPr>
            <p:cNvPr id="32" name="TextBox 31"/>
            <p:cNvSpPr txBox="1"/>
            <p:nvPr/>
          </p:nvSpPr>
          <p:spPr>
            <a:xfrm>
              <a:off x="6554804" y="3959318"/>
              <a:ext cx="2165683" cy="210444"/>
            </a:xfrm>
            <a:prstGeom prst="rect">
              <a:avLst/>
            </a:prstGeom>
            <a:noFill/>
          </p:spPr>
          <p:txBody>
            <a:bodyPr wrap="square" lIns="0" tIns="0" rIns="0" bIns="0" rtlCol="0">
              <a:noAutofit/>
            </a:bodyPr>
            <a:lstStyle/>
            <a:p>
              <a:pPr algn="ctr">
                <a:lnSpc>
                  <a:spcPct val="90000"/>
                </a:lnSpc>
              </a:pPr>
              <a:r>
                <a:rPr lang="en-US" altLang="zh-TW" sz="800" dirty="0" smtClean="0">
                  <a:solidFill>
                    <a:srgbClr val="FF0000"/>
                  </a:solidFill>
                </a:rPr>
                <a:t>New Logo Style</a:t>
              </a:r>
              <a:endParaRPr lang="en-US" sz="800" dirty="0">
                <a:solidFill>
                  <a:srgbClr val="FF0000"/>
                </a:solidFill>
              </a:endParaRPr>
            </a:p>
          </p:txBody>
        </p:sp>
        <p:sp>
          <p:nvSpPr>
            <p:cNvPr id="33" name="TextBox 32"/>
            <p:cNvSpPr txBox="1"/>
            <p:nvPr/>
          </p:nvSpPr>
          <p:spPr>
            <a:xfrm>
              <a:off x="9283626" y="3959318"/>
              <a:ext cx="2205550" cy="210444"/>
            </a:xfrm>
            <a:prstGeom prst="rect">
              <a:avLst/>
            </a:prstGeom>
            <a:noFill/>
          </p:spPr>
          <p:txBody>
            <a:bodyPr wrap="square" lIns="0" tIns="0" rIns="0" bIns="0" rtlCol="0">
              <a:noAutofit/>
            </a:bodyPr>
            <a:lstStyle/>
            <a:p>
              <a:pPr algn="ctr">
                <a:lnSpc>
                  <a:spcPct val="90000"/>
                </a:lnSpc>
              </a:pPr>
              <a:r>
                <a:rPr lang="en-US" altLang="zh-TW" sz="800" dirty="0" smtClean="0">
                  <a:solidFill>
                    <a:srgbClr val="FF0000"/>
                  </a:solidFill>
                </a:rPr>
                <a:t>Legacy Logo Style</a:t>
              </a:r>
              <a:endParaRPr lang="en-US" sz="800" dirty="0">
                <a:solidFill>
                  <a:srgbClr val="FF0000"/>
                </a:solidFill>
              </a:endParaRPr>
            </a:p>
          </p:txBody>
        </p:sp>
        <p:grpSp>
          <p:nvGrpSpPr>
            <p:cNvPr id="34" name="Group 33"/>
            <p:cNvGrpSpPr/>
            <p:nvPr/>
          </p:nvGrpSpPr>
          <p:grpSpPr>
            <a:xfrm>
              <a:off x="6438603" y="4198637"/>
              <a:ext cx="5131895" cy="485913"/>
              <a:chOff x="6438603" y="4198637"/>
              <a:chExt cx="5131895" cy="485913"/>
            </a:xfrm>
          </p:grpSpPr>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9488" y="4213476"/>
                <a:ext cx="996694" cy="452346"/>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96645" y="4198637"/>
                <a:ext cx="996696" cy="485913"/>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73802" y="4198638"/>
                <a:ext cx="996696" cy="478414"/>
              </a:xfrm>
              <a:prstGeom prst="rect">
                <a:avLst/>
              </a:prstGeom>
            </p:spPr>
          </p:pic>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8603" y="4212566"/>
                <a:ext cx="1000422" cy="471984"/>
              </a:xfrm>
              <a:prstGeom prst="rect">
                <a:avLst/>
              </a:prstGeom>
            </p:spPr>
          </p:pic>
        </p:grpSp>
      </p:grpSp>
      <p:grpSp>
        <p:nvGrpSpPr>
          <p:cNvPr id="30" name="Group 29"/>
          <p:cNvGrpSpPr/>
          <p:nvPr/>
        </p:nvGrpSpPr>
        <p:grpSpPr>
          <a:xfrm>
            <a:off x="313711" y="3934202"/>
            <a:ext cx="1830792" cy="914400"/>
            <a:chOff x="313711" y="3936768"/>
            <a:chExt cx="1830792" cy="914400"/>
          </a:xfrm>
        </p:grpSpPr>
        <p:cxnSp>
          <p:nvCxnSpPr>
            <p:cNvPr id="19" name="Straight Connector 18"/>
            <p:cNvCxnSpPr/>
            <p:nvPr/>
          </p:nvCxnSpPr>
          <p:spPr>
            <a:xfrm>
              <a:off x="1228508" y="3941979"/>
              <a:ext cx="0" cy="903978"/>
            </a:xfrm>
            <a:prstGeom prst="line">
              <a:avLst/>
            </a:prstGeom>
            <a:ln w="6350">
              <a:solidFill>
                <a:schemeClr val="tx1">
                  <a:lumMod val="20000"/>
                  <a:lumOff val="8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2" name="Picture Placeholder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711" y="3937367"/>
              <a:ext cx="913202" cy="913202"/>
            </a:xfrm>
            <a:prstGeom prst="rect">
              <a:avLst/>
            </a:prstGeom>
          </p:spPr>
        </p:pic>
        <p:grpSp>
          <p:nvGrpSpPr>
            <p:cNvPr id="22" name="Group 21"/>
            <p:cNvGrpSpPr>
              <a:grpSpLocks noChangeAspect="1"/>
            </p:cNvGrpSpPr>
            <p:nvPr/>
          </p:nvGrpSpPr>
          <p:grpSpPr>
            <a:xfrm>
              <a:off x="1230103" y="3936768"/>
              <a:ext cx="914400" cy="914400"/>
              <a:chOff x="4241262" y="-1270000"/>
              <a:chExt cx="1371600" cy="1371600"/>
            </a:xfrm>
          </p:grpSpPr>
          <p:sp>
            <p:nvSpPr>
              <p:cNvPr id="53" name="Freeform 2"/>
              <p:cNvSpPr>
                <a:spLocks noChangeAspect="1" noChangeArrowheads="1"/>
              </p:cNvSpPr>
              <p:nvPr/>
            </p:nvSpPr>
            <p:spPr bwMode="auto">
              <a:xfrm>
                <a:off x="4573277" y="-1041400"/>
                <a:ext cx="707571" cy="91440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Rectangle 20"/>
              <p:cNvSpPr/>
              <p:nvPr/>
            </p:nvSpPr>
            <p:spPr bwMode="gray">
              <a:xfrm>
                <a:off x="4241262" y="-1270000"/>
                <a:ext cx="1371600" cy="13716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grpSp>
      </p:grpSp>
      <p:grpSp>
        <p:nvGrpSpPr>
          <p:cNvPr id="29" name="Group 28"/>
          <p:cNvGrpSpPr/>
          <p:nvPr/>
        </p:nvGrpSpPr>
        <p:grpSpPr>
          <a:xfrm>
            <a:off x="2212291" y="3934800"/>
            <a:ext cx="1823463" cy="924907"/>
            <a:chOff x="2211910" y="3934800"/>
            <a:chExt cx="1823463" cy="924907"/>
          </a:xfrm>
        </p:grpSpPr>
        <p:pic>
          <p:nvPicPr>
            <p:cNvPr id="63" name="Picture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1910" y="3934800"/>
              <a:ext cx="913203" cy="913203"/>
            </a:xfrm>
            <a:prstGeom prst="rect">
              <a:avLst/>
            </a:prstGeom>
          </p:spPr>
        </p:pic>
        <p:grpSp>
          <p:nvGrpSpPr>
            <p:cNvPr id="25" name="Group 24"/>
            <p:cNvGrpSpPr>
              <a:grpSpLocks noChangeAspect="1"/>
            </p:cNvGrpSpPr>
            <p:nvPr/>
          </p:nvGrpSpPr>
          <p:grpSpPr>
            <a:xfrm>
              <a:off x="3120973" y="3945307"/>
              <a:ext cx="914400" cy="914400"/>
              <a:chOff x="8786107" y="-1257232"/>
              <a:chExt cx="1371600" cy="1371600"/>
            </a:xfrm>
          </p:grpSpPr>
          <p:sp>
            <p:nvSpPr>
              <p:cNvPr id="64" name="Freeform 63"/>
              <p:cNvSpPr>
                <a:spLocks noChangeAspect="1" noChangeArrowheads="1"/>
              </p:cNvSpPr>
              <p:nvPr/>
            </p:nvSpPr>
            <p:spPr bwMode="auto">
              <a:xfrm>
                <a:off x="9037624" y="-1034667"/>
                <a:ext cx="868566" cy="926470"/>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Rectangle 23"/>
              <p:cNvSpPr/>
              <p:nvPr/>
            </p:nvSpPr>
            <p:spPr bwMode="gray">
              <a:xfrm>
                <a:off x="8786107" y="-1257232"/>
                <a:ext cx="1371600" cy="13716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grpSp>
        <p:cxnSp>
          <p:nvCxnSpPr>
            <p:cNvPr id="74" name="Straight Connector 73"/>
            <p:cNvCxnSpPr/>
            <p:nvPr/>
          </p:nvCxnSpPr>
          <p:spPr>
            <a:xfrm>
              <a:off x="3123043" y="3941979"/>
              <a:ext cx="0" cy="903978"/>
            </a:xfrm>
            <a:prstGeom prst="line">
              <a:avLst/>
            </a:prstGeom>
            <a:ln w="6350">
              <a:solidFill>
                <a:schemeClr val="tx1">
                  <a:lumMod val="20000"/>
                  <a:lumOff val="8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103542" y="3934202"/>
            <a:ext cx="1822701" cy="916134"/>
            <a:chOff x="4103542" y="3941979"/>
            <a:chExt cx="1822701" cy="916134"/>
          </a:xfrm>
        </p:grpSpPr>
        <p:pic>
          <p:nvPicPr>
            <p:cNvPr id="67" name="Picture Placeholder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3542" y="3944198"/>
              <a:ext cx="913203" cy="913203"/>
            </a:xfrm>
            <a:prstGeom prst="rect">
              <a:avLst/>
            </a:prstGeom>
          </p:spPr>
        </p:pic>
        <p:grpSp>
          <p:nvGrpSpPr>
            <p:cNvPr id="27" name="Group 26"/>
            <p:cNvGrpSpPr/>
            <p:nvPr/>
          </p:nvGrpSpPr>
          <p:grpSpPr>
            <a:xfrm>
              <a:off x="5011843" y="3943713"/>
              <a:ext cx="914400" cy="914400"/>
              <a:chOff x="9403255" y="-1231399"/>
              <a:chExt cx="914400" cy="914400"/>
            </a:xfrm>
          </p:grpSpPr>
          <p:sp>
            <p:nvSpPr>
              <p:cNvPr id="68" name="Freeform 14"/>
              <p:cNvSpPr>
                <a:spLocks noChangeAspect="1" noChangeArrowheads="1"/>
              </p:cNvSpPr>
              <p:nvPr/>
            </p:nvSpPr>
            <p:spPr bwMode="auto">
              <a:xfrm>
                <a:off x="9558380" y="-1076274"/>
                <a:ext cx="604151" cy="604151"/>
              </a:xfrm>
              <a:custGeom>
                <a:avLst/>
                <a:gdLst>
                  <a:gd name="T0" fmla="*/ 324 w 2964"/>
                  <a:gd name="T1" fmla="*/ 961 h 2964"/>
                  <a:gd name="T2" fmla="*/ 93 w 2964"/>
                  <a:gd name="T3" fmla="*/ 1123 h 2964"/>
                  <a:gd name="T4" fmla="*/ 2453 w 2964"/>
                  <a:gd name="T5" fmla="*/ 139 h 2964"/>
                  <a:gd name="T6" fmla="*/ 556 w 2964"/>
                  <a:gd name="T7" fmla="*/ 2130 h 2964"/>
                  <a:gd name="T8" fmla="*/ 2592 w 2964"/>
                  <a:gd name="T9" fmla="*/ 2500 h 2964"/>
                  <a:gd name="T10" fmla="*/ 1574 w 2964"/>
                  <a:gd name="T11" fmla="*/ 2534 h 2964"/>
                  <a:gd name="T12" fmla="*/ 2038 w 2964"/>
                  <a:gd name="T13" fmla="*/ 2534 h 2964"/>
                  <a:gd name="T14" fmla="*/ 1632 w 2964"/>
                  <a:gd name="T15" fmla="*/ 231 h 2964"/>
                  <a:gd name="T16" fmla="*/ 1470 w 2964"/>
                  <a:gd name="T17" fmla="*/ 0 h 2964"/>
                  <a:gd name="T18" fmla="*/ 2928 w 2964"/>
                  <a:gd name="T19" fmla="*/ 880 h 2964"/>
                  <a:gd name="T20" fmla="*/ 2766 w 2964"/>
                  <a:gd name="T21" fmla="*/ 1111 h 2964"/>
                  <a:gd name="T22" fmla="*/ 2928 w 2964"/>
                  <a:gd name="T23" fmla="*/ 880 h 2964"/>
                  <a:gd name="T24" fmla="*/ 278 w 2964"/>
                  <a:gd name="T25" fmla="*/ 2789 h 2964"/>
                  <a:gd name="T26" fmla="*/ 509 w 2964"/>
                  <a:gd name="T27" fmla="*/ 2627 h 2964"/>
                  <a:gd name="T28" fmla="*/ 845 w 2964"/>
                  <a:gd name="T29" fmla="*/ 2546 h 2964"/>
                  <a:gd name="T30" fmla="*/ 833 w 2964"/>
                  <a:gd name="T31" fmla="*/ 2223 h 2964"/>
                  <a:gd name="T32" fmla="*/ 2038 w 2964"/>
                  <a:gd name="T33" fmla="*/ 1274 h 2964"/>
                  <a:gd name="T34" fmla="*/ 1783 w 2964"/>
                  <a:gd name="T35" fmla="*/ 926 h 2964"/>
                  <a:gd name="T36" fmla="*/ 1713 w 2964"/>
                  <a:gd name="T37" fmla="*/ 811 h 2964"/>
                  <a:gd name="T38" fmla="*/ 1598 w 2964"/>
                  <a:gd name="T39" fmla="*/ 683 h 2964"/>
                  <a:gd name="T40" fmla="*/ 1436 w 2964"/>
                  <a:gd name="T41" fmla="*/ 509 h 2964"/>
                  <a:gd name="T42" fmla="*/ 1274 w 2964"/>
                  <a:gd name="T43" fmla="*/ 602 h 2964"/>
                  <a:gd name="T44" fmla="*/ 1250 w 2964"/>
                  <a:gd name="T45" fmla="*/ 648 h 2964"/>
                  <a:gd name="T46" fmla="*/ 1459 w 2964"/>
                  <a:gd name="T47" fmla="*/ 752 h 2964"/>
                  <a:gd name="T48" fmla="*/ 1320 w 2964"/>
                  <a:gd name="T49" fmla="*/ 776 h 2964"/>
                  <a:gd name="T50" fmla="*/ 1227 w 2964"/>
                  <a:gd name="T51" fmla="*/ 891 h 2964"/>
                  <a:gd name="T52" fmla="*/ 1308 w 2964"/>
                  <a:gd name="T53" fmla="*/ 961 h 2964"/>
                  <a:gd name="T54" fmla="*/ 1343 w 2964"/>
                  <a:gd name="T55" fmla="*/ 915 h 2964"/>
                  <a:gd name="T56" fmla="*/ 1459 w 2964"/>
                  <a:gd name="T57" fmla="*/ 880 h 2964"/>
                  <a:gd name="T58" fmla="*/ 1598 w 2964"/>
                  <a:gd name="T59" fmla="*/ 868 h 2964"/>
                  <a:gd name="T60" fmla="*/ 1482 w 2964"/>
                  <a:gd name="T61" fmla="*/ 1065 h 2964"/>
                  <a:gd name="T62" fmla="*/ 1343 w 2964"/>
                  <a:gd name="T63" fmla="*/ 1250 h 2964"/>
                  <a:gd name="T64" fmla="*/ 1320 w 2964"/>
                  <a:gd name="T65" fmla="*/ 1378 h 2964"/>
                  <a:gd name="T66" fmla="*/ 1204 w 2964"/>
                  <a:gd name="T67" fmla="*/ 1297 h 2964"/>
                  <a:gd name="T68" fmla="*/ 1169 w 2964"/>
                  <a:gd name="T69" fmla="*/ 1413 h 2964"/>
                  <a:gd name="T70" fmla="*/ 1227 w 2964"/>
                  <a:gd name="T71" fmla="*/ 1470 h 2964"/>
                  <a:gd name="T72" fmla="*/ 1308 w 2964"/>
                  <a:gd name="T73" fmla="*/ 1551 h 2964"/>
                  <a:gd name="T74" fmla="*/ 1598 w 2964"/>
                  <a:gd name="T75" fmla="*/ 1574 h 2964"/>
                  <a:gd name="T76" fmla="*/ 1817 w 2964"/>
                  <a:gd name="T77" fmla="*/ 1667 h 2964"/>
                  <a:gd name="T78" fmla="*/ 1771 w 2964"/>
                  <a:gd name="T79" fmla="*/ 1945 h 2964"/>
                  <a:gd name="T80" fmla="*/ 1598 w 2964"/>
                  <a:gd name="T81" fmla="*/ 2153 h 2964"/>
                  <a:gd name="T82" fmla="*/ 1482 w 2964"/>
                  <a:gd name="T83" fmla="*/ 2280 h 2964"/>
                  <a:gd name="T84" fmla="*/ 1401 w 2964"/>
                  <a:gd name="T85" fmla="*/ 2223 h 2964"/>
                  <a:gd name="T86" fmla="*/ 1308 w 2964"/>
                  <a:gd name="T87" fmla="*/ 1760 h 2964"/>
                  <a:gd name="T88" fmla="*/ 1297 w 2964"/>
                  <a:gd name="T89" fmla="*/ 1609 h 2964"/>
                  <a:gd name="T90" fmla="*/ 984 w 2964"/>
                  <a:gd name="T91" fmla="*/ 1424 h 2964"/>
                  <a:gd name="T92" fmla="*/ 915 w 2964"/>
                  <a:gd name="T93" fmla="*/ 1297 h 2964"/>
                  <a:gd name="T94" fmla="*/ 903 w 2964"/>
                  <a:gd name="T95" fmla="*/ 1378 h 2964"/>
                  <a:gd name="T96" fmla="*/ 833 w 2964"/>
                  <a:gd name="T97" fmla="*/ 1274 h 2964"/>
                  <a:gd name="T98" fmla="*/ 776 w 2964"/>
                  <a:gd name="T99" fmla="*/ 972 h 2964"/>
                  <a:gd name="T100" fmla="*/ 2361 w 2964"/>
                  <a:gd name="T101" fmla="*/ 1713 h 2964"/>
                  <a:gd name="T102" fmla="*/ 1378 w 2964"/>
                  <a:gd name="T103" fmla="*/ 1470 h 2964"/>
                  <a:gd name="T104" fmla="*/ 1285 w 2964"/>
                  <a:gd name="T105" fmla="*/ 1436 h 2964"/>
                  <a:gd name="T106" fmla="*/ 1343 w 2964"/>
                  <a:gd name="T107" fmla="*/ 1413 h 2964"/>
                  <a:gd name="T108" fmla="*/ 2200 w 2964"/>
                  <a:gd name="T109" fmla="*/ 1204 h 2964"/>
                  <a:gd name="T110" fmla="*/ 2477 w 2964"/>
                  <a:gd name="T111" fmla="*/ 1621 h 2964"/>
                  <a:gd name="T112" fmla="*/ 2200 w 2964"/>
                  <a:gd name="T113" fmla="*/ 1204 h 2964"/>
                  <a:gd name="T114" fmla="*/ 972 w 2964"/>
                  <a:gd name="T115" fmla="*/ 78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4" h="2964">
                    <a:moveTo>
                      <a:pt x="127" y="1158"/>
                    </a:moveTo>
                    <a:cubicBezTo>
                      <a:pt x="289" y="1158"/>
                      <a:pt x="289" y="1158"/>
                      <a:pt x="289" y="1158"/>
                    </a:cubicBezTo>
                    <a:cubicBezTo>
                      <a:pt x="313" y="1158"/>
                      <a:pt x="324" y="1146"/>
                      <a:pt x="324" y="1123"/>
                    </a:cubicBezTo>
                    <a:cubicBezTo>
                      <a:pt x="324" y="961"/>
                      <a:pt x="324" y="961"/>
                      <a:pt x="324" y="961"/>
                    </a:cubicBezTo>
                    <a:cubicBezTo>
                      <a:pt x="324" y="949"/>
                      <a:pt x="313" y="926"/>
                      <a:pt x="289" y="926"/>
                    </a:cubicBezTo>
                    <a:cubicBezTo>
                      <a:pt x="127" y="926"/>
                      <a:pt x="127" y="926"/>
                      <a:pt x="127" y="926"/>
                    </a:cubicBezTo>
                    <a:cubicBezTo>
                      <a:pt x="116" y="926"/>
                      <a:pt x="93" y="949"/>
                      <a:pt x="93" y="961"/>
                    </a:cubicBezTo>
                    <a:cubicBezTo>
                      <a:pt x="93" y="1123"/>
                      <a:pt x="93" y="1123"/>
                      <a:pt x="93" y="1123"/>
                    </a:cubicBezTo>
                    <a:cubicBezTo>
                      <a:pt x="93" y="1146"/>
                      <a:pt x="116" y="1158"/>
                      <a:pt x="127" y="1158"/>
                    </a:cubicBezTo>
                    <a:close/>
                    <a:moveTo>
                      <a:pt x="2453" y="695"/>
                    </a:moveTo>
                    <a:cubicBezTo>
                      <a:pt x="2604" y="695"/>
                      <a:pt x="2731" y="567"/>
                      <a:pt x="2731" y="417"/>
                    </a:cubicBezTo>
                    <a:cubicBezTo>
                      <a:pt x="2731" y="266"/>
                      <a:pt x="2604" y="139"/>
                      <a:pt x="2453" y="139"/>
                    </a:cubicBezTo>
                    <a:cubicBezTo>
                      <a:pt x="2303" y="139"/>
                      <a:pt x="2176" y="266"/>
                      <a:pt x="2176" y="417"/>
                    </a:cubicBezTo>
                    <a:cubicBezTo>
                      <a:pt x="2176" y="567"/>
                      <a:pt x="2303" y="695"/>
                      <a:pt x="2453" y="695"/>
                    </a:cubicBezTo>
                    <a:close/>
                    <a:moveTo>
                      <a:pt x="0" y="2130"/>
                    </a:moveTo>
                    <a:cubicBezTo>
                      <a:pt x="556" y="2130"/>
                      <a:pt x="556" y="2130"/>
                      <a:pt x="556" y="2130"/>
                    </a:cubicBezTo>
                    <a:cubicBezTo>
                      <a:pt x="278" y="1574"/>
                      <a:pt x="278" y="1574"/>
                      <a:pt x="278" y="1574"/>
                    </a:cubicBezTo>
                    <a:lnTo>
                      <a:pt x="0" y="2130"/>
                    </a:lnTo>
                    <a:close/>
                    <a:moveTo>
                      <a:pt x="2314" y="2223"/>
                    </a:moveTo>
                    <a:cubicBezTo>
                      <a:pt x="2592" y="2500"/>
                      <a:pt x="2592" y="2500"/>
                      <a:pt x="2592" y="2500"/>
                    </a:cubicBezTo>
                    <a:cubicBezTo>
                      <a:pt x="2870" y="2222"/>
                      <a:pt x="2870" y="2223"/>
                      <a:pt x="2870" y="2223"/>
                    </a:cubicBezTo>
                    <a:cubicBezTo>
                      <a:pt x="2592" y="1945"/>
                      <a:pt x="2592" y="1945"/>
                      <a:pt x="2592" y="1945"/>
                    </a:cubicBezTo>
                    <a:lnTo>
                      <a:pt x="2314" y="2223"/>
                    </a:lnTo>
                    <a:close/>
                    <a:moveTo>
                      <a:pt x="1574" y="2534"/>
                    </a:moveTo>
                    <a:cubicBezTo>
                      <a:pt x="1574" y="2859"/>
                      <a:pt x="1574" y="2859"/>
                      <a:pt x="1574" y="2859"/>
                    </a:cubicBezTo>
                    <a:cubicBezTo>
                      <a:pt x="1806" y="2963"/>
                      <a:pt x="1806" y="2963"/>
                      <a:pt x="1806" y="2963"/>
                    </a:cubicBezTo>
                    <a:cubicBezTo>
                      <a:pt x="2038" y="2859"/>
                      <a:pt x="2038" y="2859"/>
                      <a:pt x="2038" y="2859"/>
                    </a:cubicBezTo>
                    <a:cubicBezTo>
                      <a:pt x="2038" y="2534"/>
                      <a:pt x="2038" y="2534"/>
                      <a:pt x="2038" y="2534"/>
                    </a:cubicBezTo>
                    <a:cubicBezTo>
                      <a:pt x="1806" y="2430"/>
                      <a:pt x="1806" y="2430"/>
                      <a:pt x="1806" y="2430"/>
                    </a:cubicBezTo>
                    <a:lnTo>
                      <a:pt x="1574" y="2534"/>
                    </a:lnTo>
                    <a:close/>
                    <a:moveTo>
                      <a:pt x="1470" y="231"/>
                    </a:moveTo>
                    <a:cubicBezTo>
                      <a:pt x="1632" y="231"/>
                      <a:pt x="1632" y="231"/>
                      <a:pt x="1632" y="231"/>
                    </a:cubicBezTo>
                    <a:cubicBezTo>
                      <a:pt x="1656" y="231"/>
                      <a:pt x="1667" y="220"/>
                      <a:pt x="1667" y="197"/>
                    </a:cubicBezTo>
                    <a:cubicBezTo>
                      <a:pt x="1667" y="35"/>
                      <a:pt x="1667" y="35"/>
                      <a:pt x="1667" y="35"/>
                    </a:cubicBezTo>
                    <a:cubicBezTo>
                      <a:pt x="1667" y="23"/>
                      <a:pt x="1656" y="0"/>
                      <a:pt x="1632" y="0"/>
                    </a:cubicBezTo>
                    <a:cubicBezTo>
                      <a:pt x="1470" y="0"/>
                      <a:pt x="1470" y="0"/>
                      <a:pt x="1470" y="0"/>
                    </a:cubicBezTo>
                    <a:cubicBezTo>
                      <a:pt x="1459" y="0"/>
                      <a:pt x="1436" y="23"/>
                      <a:pt x="1436" y="35"/>
                    </a:cubicBezTo>
                    <a:cubicBezTo>
                      <a:pt x="1436" y="197"/>
                      <a:pt x="1436" y="197"/>
                      <a:pt x="1436" y="197"/>
                    </a:cubicBezTo>
                    <a:cubicBezTo>
                      <a:pt x="1436" y="220"/>
                      <a:pt x="1459" y="231"/>
                      <a:pt x="1470" y="231"/>
                    </a:cubicBezTo>
                    <a:close/>
                    <a:moveTo>
                      <a:pt x="2928" y="880"/>
                    </a:moveTo>
                    <a:cubicBezTo>
                      <a:pt x="2766" y="880"/>
                      <a:pt x="2766" y="880"/>
                      <a:pt x="2766" y="880"/>
                    </a:cubicBezTo>
                    <a:cubicBezTo>
                      <a:pt x="2754" y="880"/>
                      <a:pt x="2731" y="903"/>
                      <a:pt x="2731" y="915"/>
                    </a:cubicBezTo>
                    <a:cubicBezTo>
                      <a:pt x="2731" y="1077"/>
                      <a:pt x="2731" y="1077"/>
                      <a:pt x="2731" y="1077"/>
                    </a:cubicBezTo>
                    <a:cubicBezTo>
                      <a:pt x="2731" y="1100"/>
                      <a:pt x="2754" y="1111"/>
                      <a:pt x="2766" y="1111"/>
                    </a:cubicBezTo>
                    <a:cubicBezTo>
                      <a:pt x="2928" y="1111"/>
                      <a:pt x="2928" y="1111"/>
                      <a:pt x="2928" y="1111"/>
                    </a:cubicBezTo>
                    <a:cubicBezTo>
                      <a:pt x="2951" y="1111"/>
                      <a:pt x="2963" y="1100"/>
                      <a:pt x="2963" y="1077"/>
                    </a:cubicBezTo>
                    <a:cubicBezTo>
                      <a:pt x="2963" y="915"/>
                      <a:pt x="2963" y="915"/>
                      <a:pt x="2963" y="915"/>
                    </a:cubicBezTo>
                    <a:cubicBezTo>
                      <a:pt x="2963" y="903"/>
                      <a:pt x="2951" y="880"/>
                      <a:pt x="2928" y="880"/>
                    </a:cubicBezTo>
                    <a:close/>
                    <a:moveTo>
                      <a:pt x="475" y="2592"/>
                    </a:moveTo>
                    <a:cubicBezTo>
                      <a:pt x="313" y="2592"/>
                      <a:pt x="313" y="2592"/>
                      <a:pt x="313" y="2592"/>
                    </a:cubicBezTo>
                    <a:cubicBezTo>
                      <a:pt x="301" y="2592"/>
                      <a:pt x="278" y="2616"/>
                      <a:pt x="278" y="2627"/>
                    </a:cubicBezTo>
                    <a:cubicBezTo>
                      <a:pt x="278" y="2789"/>
                      <a:pt x="278" y="2789"/>
                      <a:pt x="278" y="2789"/>
                    </a:cubicBezTo>
                    <a:cubicBezTo>
                      <a:pt x="278" y="2812"/>
                      <a:pt x="301" y="2824"/>
                      <a:pt x="313" y="2824"/>
                    </a:cubicBezTo>
                    <a:cubicBezTo>
                      <a:pt x="475" y="2824"/>
                      <a:pt x="475" y="2824"/>
                      <a:pt x="475" y="2824"/>
                    </a:cubicBezTo>
                    <a:cubicBezTo>
                      <a:pt x="498" y="2824"/>
                      <a:pt x="509" y="2812"/>
                      <a:pt x="509" y="2789"/>
                    </a:cubicBezTo>
                    <a:cubicBezTo>
                      <a:pt x="509" y="2627"/>
                      <a:pt x="509" y="2627"/>
                      <a:pt x="509" y="2627"/>
                    </a:cubicBezTo>
                    <a:cubicBezTo>
                      <a:pt x="509" y="2616"/>
                      <a:pt x="498" y="2592"/>
                      <a:pt x="475" y="2592"/>
                    </a:cubicBezTo>
                    <a:close/>
                    <a:moveTo>
                      <a:pt x="787" y="2280"/>
                    </a:moveTo>
                    <a:cubicBezTo>
                      <a:pt x="787" y="2488"/>
                      <a:pt x="787" y="2488"/>
                      <a:pt x="787" y="2488"/>
                    </a:cubicBezTo>
                    <a:cubicBezTo>
                      <a:pt x="787" y="2523"/>
                      <a:pt x="811" y="2546"/>
                      <a:pt x="845" y="2546"/>
                    </a:cubicBezTo>
                    <a:cubicBezTo>
                      <a:pt x="1054" y="2546"/>
                      <a:pt x="1054" y="2546"/>
                      <a:pt x="1054" y="2546"/>
                    </a:cubicBezTo>
                    <a:cubicBezTo>
                      <a:pt x="1088" y="2546"/>
                      <a:pt x="1111" y="2523"/>
                      <a:pt x="1111" y="2488"/>
                    </a:cubicBezTo>
                    <a:cubicBezTo>
                      <a:pt x="1111" y="2384"/>
                      <a:pt x="1111" y="2384"/>
                      <a:pt x="1111" y="2384"/>
                    </a:cubicBezTo>
                    <a:cubicBezTo>
                      <a:pt x="1007" y="2349"/>
                      <a:pt x="915" y="2291"/>
                      <a:pt x="833" y="2223"/>
                    </a:cubicBezTo>
                    <a:cubicBezTo>
                      <a:pt x="811" y="2223"/>
                      <a:pt x="787" y="2245"/>
                      <a:pt x="787" y="2280"/>
                    </a:cubicBezTo>
                    <a:close/>
                    <a:moveTo>
                      <a:pt x="2200" y="1713"/>
                    </a:moveTo>
                    <a:cubicBezTo>
                      <a:pt x="2107" y="1713"/>
                      <a:pt x="2038" y="1644"/>
                      <a:pt x="2038" y="1551"/>
                    </a:cubicBezTo>
                    <a:cubicBezTo>
                      <a:pt x="2038" y="1274"/>
                      <a:pt x="2038" y="1274"/>
                      <a:pt x="2038" y="1274"/>
                    </a:cubicBezTo>
                    <a:cubicBezTo>
                      <a:pt x="2038" y="1181"/>
                      <a:pt x="2107" y="1111"/>
                      <a:pt x="2200" y="1111"/>
                    </a:cubicBezTo>
                    <a:cubicBezTo>
                      <a:pt x="2349" y="1111"/>
                      <a:pt x="2349" y="1111"/>
                      <a:pt x="2349" y="1111"/>
                    </a:cubicBezTo>
                    <a:cubicBezTo>
                      <a:pt x="2280" y="938"/>
                      <a:pt x="2176" y="799"/>
                      <a:pt x="2026" y="683"/>
                    </a:cubicBezTo>
                    <a:cubicBezTo>
                      <a:pt x="1783" y="926"/>
                      <a:pt x="1783" y="926"/>
                      <a:pt x="1783" y="926"/>
                    </a:cubicBezTo>
                    <a:cubicBezTo>
                      <a:pt x="1783" y="938"/>
                      <a:pt x="1760" y="949"/>
                      <a:pt x="1748" y="949"/>
                    </a:cubicBezTo>
                    <a:cubicBezTo>
                      <a:pt x="1737" y="949"/>
                      <a:pt x="1737" y="949"/>
                      <a:pt x="1737" y="949"/>
                    </a:cubicBezTo>
                    <a:cubicBezTo>
                      <a:pt x="1725" y="949"/>
                      <a:pt x="1713" y="938"/>
                      <a:pt x="1713" y="926"/>
                    </a:cubicBezTo>
                    <a:cubicBezTo>
                      <a:pt x="1713" y="811"/>
                      <a:pt x="1713" y="811"/>
                      <a:pt x="1713" y="811"/>
                    </a:cubicBezTo>
                    <a:cubicBezTo>
                      <a:pt x="1713" y="799"/>
                      <a:pt x="1702" y="787"/>
                      <a:pt x="1690" y="787"/>
                    </a:cubicBezTo>
                    <a:cubicBezTo>
                      <a:pt x="1621" y="787"/>
                      <a:pt x="1621" y="787"/>
                      <a:pt x="1621" y="787"/>
                    </a:cubicBezTo>
                    <a:cubicBezTo>
                      <a:pt x="1609" y="787"/>
                      <a:pt x="1598" y="776"/>
                      <a:pt x="1598" y="764"/>
                    </a:cubicBezTo>
                    <a:cubicBezTo>
                      <a:pt x="1598" y="683"/>
                      <a:pt x="1598" y="683"/>
                      <a:pt x="1598" y="683"/>
                    </a:cubicBezTo>
                    <a:cubicBezTo>
                      <a:pt x="1574" y="625"/>
                      <a:pt x="1574" y="625"/>
                      <a:pt x="1574" y="625"/>
                    </a:cubicBezTo>
                    <a:cubicBezTo>
                      <a:pt x="1574" y="509"/>
                      <a:pt x="1574" y="509"/>
                      <a:pt x="1574" y="509"/>
                    </a:cubicBezTo>
                    <a:cubicBezTo>
                      <a:pt x="1540" y="509"/>
                      <a:pt x="1517" y="509"/>
                      <a:pt x="1482" y="509"/>
                    </a:cubicBezTo>
                    <a:cubicBezTo>
                      <a:pt x="1470" y="509"/>
                      <a:pt x="1447" y="509"/>
                      <a:pt x="1436" y="509"/>
                    </a:cubicBezTo>
                    <a:cubicBezTo>
                      <a:pt x="1447" y="590"/>
                      <a:pt x="1447" y="590"/>
                      <a:pt x="1447" y="590"/>
                    </a:cubicBezTo>
                    <a:cubicBezTo>
                      <a:pt x="1447" y="613"/>
                      <a:pt x="1436" y="625"/>
                      <a:pt x="1424" y="613"/>
                    </a:cubicBezTo>
                    <a:cubicBezTo>
                      <a:pt x="1366" y="602"/>
                      <a:pt x="1366" y="602"/>
                      <a:pt x="1366" y="602"/>
                    </a:cubicBezTo>
                    <a:cubicBezTo>
                      <a:pt x="1274" y="602"/>
                      <a:pt x="1274" y="602"/>
                      <a:pt x="1274" y="602"/>
                    </a:cubicBezTo>
                    <a:cubicBezTo>
                      <a:pt x="1262" y="602"/>
                      <a:pt x="1250" y="579"/>
                      <a:pt x="1262" y="567"/>
                    </a:cubicBezTo>
                    <a:cubicBezTo>
                      <a:pt x="1274" y="533"/>
                      <a:pt x="1274" y="533"/>
                      <a:pt x="1274" y="533"/>
                    </a:cubicBezTo>
                    <a:cubicBezTo>
                      <a:pt x="1227" y="544"/>
                      <a:pt x="1181" y="556"/>
                      <a:pt x="1146" y="579"/>
                    </a:cubicBezTo>
                    <a:cubicBezTo>
                      <a:pt x="1250" y="648"/>
                      <a:pt x="1250" y="648"/>
                      <a:pt x="1250" y="648"/>
                    </a:cubicBezTo>
                    <a:lnTo>
                      <a:pt x="1250" y="660"/>
                    </a:lnTo>
                    <a:cubicBezTo>
                      <a:pt x="1389" y="683"/>
                      <a:pt x="1389" y="683"/>
                      <a:pt x="1389" y="683"/>
                    </a:cubicBezTo>
                    <a:lnTo>
                      <a:pt x="1401" y="683"/>
                    </a:lnTo>
                    <a:cubicBezTo>
                      <a:pt x="1459" y="752"/>
                      <a:pt x="1459" y="752"/>
                      <a:pt x="1459" y="752"/>
                    </a:cubicBezTo>
                    <a:cubicBezTo>
                      <a:pt x="1470" y="764"/>
                      <a:pt x="1470" y="776"/>
                      <a:pt x="1459" y="787"/>
                    </a:cubicBezTo>
                    <a:cubicBezTo>
                      <a:pt x="1436" y="799"/>
                      <a:pt x="1436" y="799"/>
                      <a:pt x="1436" y="799"/>
                    </a:cubicBezTo>
                    <a:cubicBezTo>
                      <a:pt x="1424" y="799"/>
                      <a:pt x="1424" y="799"/>
                      <a:pt x="1413" y="799"/>
                    </a:cubicBezTo>
                    <a:cubicBezTo>
                      <a:pt x="1320" y="776"/>
                      <a:pt x="1320" y="776"/>
                      <a:pt x="1320" y="776"/>
                    </a:cubicBezTo>
                    <a:cubicBezTo>
                      <a:pt x="1308" y="776"/>
                      <a:pt x="1308" y="776"/>
                      <a:pt x="1297" y="776"/>
                    </a:cubicBezTo>
                    <a:cubicBezTo>
                      <a:pt x="1227" y="857"/>
                      <a:pt x="1227" y="857"/>
                      <a:pt x="1227" y="857"/>
                    </a:cubicBezTo>
                    <a:lnTo>
                      <a:pt x="1227" y="868"/>
                    </a:lnTo>
                    <a:cubicBezTo>
                      <a:pt x="1227" y="891"/>
                      <a:pt x="1227" y="891"/>
                      <a:pt x="1227" y="891"/>
                    </a:cubicBezTo>
                    <a:cubicBezTo>
                      <a:pt x="1227" y="903"/>
                      <a:pt x="1227" y="915"/>
                      <a:pt x="1239" y="915"/>
                    </a:cubicBezTo>
                    <a:cubicBezTo>
                      <a:pt x="1262" y="915"/>
                      <a:pt x="1262" y="915"/>
                      <a:pt x="1262" y="915"/>
                    </a:cubicBezTo>
                    <a:cubicBezTo>
                      <a:pt x="1274" y="915"/>
                      <a:pt x="1285" y="915"/>
                      <a:pt x="1285" y="926"/>
                    </a:cubicBezTo>
                    <a:cubicBezTo>
                      <a:pt x="1308" y="961"/>
                      <a:pt x="1308" y="961"/>
                      <a:pt x="1308" y="961"/>
                    </a:cubicBezTo>
                    <a:cubicBezTo>
                      <a:pt x="1308" y="972"/>
                      <a:pt x="1308" y="972"/>
                      <a:pt x="1320" y="972"/>
                    </a:cubicBezTo>
                    <a:cubicBezTo>
                      <a:pt x="1331" y="972"/>
                      <a:pt x="1343" y="961"/>
                      <a:pt x="1343" y="961"/>
                    </a:cubicBezTo>
                    <a:cubicBezTo>
                      <a:pt x="1343" y="926"/>
                      <a:pt x="1343" y="926"/>
                      <a:pt x="1343" y="926"/>
                    </a:cubicBezTo>
                    <a:cubicBezTo>
                      <a:pt x="1343" y="915"/>
                      <a:pt x="1343" y="915"/>
                      <a:pt x="1343" y="915"/>
                    </a:cubicBezTo>
                    <a:cubicBezTo>
                      <a:pt x="1378" y="868"/>
                      <a:pt x="1378" y="868"/>
                      <a:pt x="1378" y="868"/>
                    </a:cubicBezTo>
                    <a:cubicBezTo>
                      <a:pt x="1378" y="857"/>
                      <a:pt x="1389" y="857"/>
                      <a:pt x="1401" y="857"/>
                    </a:cubicBezTo>
                    <a:cubicBezTo>
                      <a:pt x="1436" y="880"/>
                      <a:pt x="1436" y="880"/>
                      <a:pt x="1436" y="880"/>
                    </a:cubicBezTo>
                    <a:cubicBezTo>
                      <a:pt x="1447" y="880"/>
                      <a:pt x="1459" y="880"/>
                      <a:pt x="1459" y="880"/>
                    </a:cubicBezTo>
                    <a:cubicBezTo>
                      <a:pt x="1505" y="833"/>
                      <a:pt x="1505" y="833"/>
                      <a:pt x="1505" y="833"/>
                    </a:cubicBezTo>
                    <a:lnTo>
                      <a:pt x="1517" y="833"/>
                    </a:lnTo>
                    <a:cubicBezTo>
                      <a:pt x="1586" y="857"/>
                      <a:pt x="1586" y="857"/>
                      <a:pt x="1586" y="857"/>
                    </a:cubicBezTo>
                    <a:cubicBezTo>
                      <a:pt x="1598" y="857"/>
                      <a:pt x="1598" y="857"/>
                      <a:pt x="1598" y="868"/>
                    </a:cubicBezTo>
                    <a:cubicBezTo>
                      <a:pt x="1598" y="984"/>
                      <a:pt x="1598" y="984"/>
                      <a:pt x="1598" y="984"/>
                    </a:cubicBezTo>
                    <a:cubicBezTo>
                      <a:pt x="1598" y="996"/>
                      <a:pt x="1598" y="1007"/>
                      <a:pt x="1586" y="1007"/>
                    </a:cubicBezTo>
                    <a:cubicBezTo>
                      <a:pt x="1493" y="1054"/>
                      <a:pt x="1493" y="1054"/>
                      <a:pt x="1493" y="1054"/>
                    </a:cubicBezTo>
                    <a:cubicBezTo>
                      <a:pt x="1482" y="1054"/>
                      <a:pt x="1482" y="1065"/>
                      <a:pt x="1482" y="1065"/>
                    </a:cubicBezTo>
                    <a:cubicBezTo>
                      <a:pt x="1459" y="1135"/>
                      <a:pt x="1459" y="1135"/>
                      <a:pt x="1459" y="1135"/>
                    </a:cubicBezTo>
                    <a:cubicBezTo>
                      <a:pt x="1459" y="1146"/>
                      <a:pt x="1447" y="1146"/>
                      <a:pt x="1447" y="1146"/>
                    </a:cubicBezTo>
                    <a:cubicBezTo>
                      <a:pt x="1366" y="1204"/>
                      <a:pt x="1366" y="1204"/>
                      <a:pt x="1366" y="1204"/>
                    </a:cubicBezTo>
                    <a:cubicBezTo>
                      <a:pt x="1343" y="1250"/>
                      <a:pt x="1343" y="1250"/>
                      <a:pt x="1343" y="1250"/>
                    </a:cubicBezTo>
                    <a:cubicBezTo>
                      <a:pt x="1343" y="1262"/>
                      <a:pt x="1343" y="1262"/>
                      <a:pt x="1343" y="1274"/>
                    </a:cubicBezTo>
                    <a:cubicBezTo>
                      <a:pt x="1354" y="1354"/>
                      <a:pt x="1354" y="1354"/>
                      <a:pt x="1354" y="1354"/>
                    </a:cubicBezTo>
                    <a:cubicBezTo>
                      <a:pt x="1366" y="1366"/>
                      <a:pt x="1354" y="1378"/>
                      <a:pt x="1343" y="1378"/>
                    </a:cubicBezTo>
                    <a:cubicBezTo>
                      <a:pt x="1320" y="1378"/>
                      <a:pt x="1320" y="1378"/>
                      <a:pt x="1320" y="1378"/>
                    </a:cubicBezTo>
                    <a:cubicBezTo>
                      <a:pt x="1308" y="1378"/>
                      <a:pt x="1308" y="1378"/>
                      <a:pt x="1308" y="1366"/>
                    </a:cubicBezTo>
                    <a:cubicBezTo>
                      <a:pt x="1285" y="1308"/>
                      <a:pt x="1285" y="1308"/>
                      <a:pt x="1285" y="1308"/>
                    </a:cubicBezTo>
                    <a:cubicBezTo>
                      <a:pt x="1285" y="1297"/>
                      <a:pt x="1274" y="1297"/>
                      <a:pt x="1262" y="1297"/>
                    </a:cubicBezTo>
                    <a:cubicBezTo>
                      <a:pt x="1204" y="1297"/>
                      <a:pt x="1204" y="1297"/>
                      <a:pt x="1204" y="1297"/>
                    </a:cubicBezTo>
                    <a:cubicBezTo>
                      <a:pt x="1192" y="1297"/>
                      <a:pt x="1192" y="1297"/>
                      <a:pt x="1192" y="1297"/>
                    </a:cubicBezTo>
                    <a:cubicBezTo>
                      <a:pt x="1169" y="1320"/>
                      <a:pt x="1169" y="1320"/>
                      <a:pt x="1169" y="1320"/>
                    </a:cubicBezTo>
                    <a:lnTo>
                      <a:pt x="1169" y="1331"/>
                    </a:lnTo>
                    <a:cubicBezTo>
                      <a:pt x="1169" y="1413"/>
                      <a:pt x="1169" y="1413"/>
                      <a:pt x="1169" y="1413"/>
                    </a:cubicBezTo>
                    <a:cubicBezTo>
                      <a:pt x="1169" y="1424"/>
                      <a:pt x="1169" y="1447"/>
                      <a:pt x="1181" y="1447"/>
                    </a:cubicBezTo>
                    <a:cubicBezTo>
                      <a:pt x="1181" y="1459"/>
                      <a:pt x="1192" y="1459"/>
                      <a:pt x="1192" y="1459"/>
                    </a:cubicBezTo>
                    <a:lnTo>
                      <a:pt x="1192" y="1470"/>
                    </a:lnTo>
                    <a:cubicBezTo>
                      <a:pt x="1227" y="1470"/>
                      <a:pt x="1227" y="1470"/>
                      <a:pt x="1227" y="1470"/>
                    </a:cubicBezTo>
                    <a:cubicBezTo>
                      <a:pt x="1239" y="1470"/>
                      <a:pt x="1250" y="1470"/>
                      <a:pt x="1250" y="1482"/>
                    </a:cubicBezTo>
                    <a:cubicBezTo>
                      <a:pt x="1250" y="1505"/>
                      <a:pt x="1250" y="1505"/>
                      <a:pt x="1250" y="1505"/>
                    </a:cubicBezTo>
                    <a:cubicBezTo>
                      <a:pt x="1250" y="1517"/>
                      <a:pt x="1250" y="1528"/>
                      <a:pt x="1262" y="1528"/>
                    </a:cubicBezTo>
                    <a:cubicBezTo>
                      <a:pt x="1308" y="1551"/>
                      <a:pt x="1308" y="1551"/>
                      <a:pt x="1308" y="1551"/>
                    </a:cubicBezTo>
                    <a:lnTo>
                      <a:pt x="1320" y="1551"/>
                    </a:lnTo>
                    <a:cubicBezTo>
                      <a:pt x="1505" y="1528"/>
                      <a:pt x="1505" y="1528"/>
                      <a:pt x="1505" y="1528"/>
                    </a:cubicBezTo>
                    <a:lnTo>
                      <a:pt x="1517" y="1528"/>
                    </a:lnTo>
                    <a:cubicBezTo>
                      <a:pt x="1598" y="1574"/>
                      <a:pt x="1598" y="1574"/>
                      <a:pt x="1598" y="1574"/>
                    </a:cubicBezTo>
                    <a:lnTo>
                      <a:pt x="1598" y="1586"/>
                    </a:lnTo>
                    <a:cubicBezTo>
                      <a:pt x="1737" y="1609"/>
                      <a:pt x="1737" y="1609"/>
                      <a:pt x="1737" y="1609"/>
                    </a:cubicBezTo>
                    <a:lnTo>
                      <a:pt x="1748" y="1621"/>
                    </a:lnTo>
                    <a:cubicBezTo>
                      <a:pt x="1817" y="1667"/>
                      <a:pt x="1817" y="1667"/>
                      <a:pt x="1817" y="1667"/>
                    </a:cubicBezTo>
                    <a:cubicBezTo>
                      <a:pt x="1829" y="1667"/>
                      <a:pt x="1829" y="1667"/>
                      <a:pt x="1829" y="1679"/>
                    </a:cubicBezTo>
                    <a:cubicBezTo>
                      <a:pt x="1829" y="1806"/>
                      <a:pt x="1829" y="1806"/>
                      <a:pt x="1829" y="1806"/>
                    </a:cubicBezTo>
                    <a:lnTo>
                      <a:pt x="1829" y="1817"/>
                    </a:lnTo>
                    <a:cubicBezTo>
                      <a:pt x="1771" y="1945"/>
                      <a:pt x="1771" y="1945"/>
                      <a:pt x="1771" y="1945"/>
                    </a:cubicBezTo>
                    <a:cubicBezTo>
                      <a:pt x="1771" y="1956"/>
                      <a:pt x="1771" y="1956"/>
                      <a:pt x="1771" y="1956"/>
                    </a:cubicBezTo>
                    <a:cubicBezTo>
                      <a:pt x="1632" y="2038"/>
                      <a:pt x="1632" y="2038"/>
                      <a:pt x="1632" y="2038"/>
                    </a:cubicBezTo>
                    <a:lnTo>
                      <a:pt x="1621" y="2049"/>
                    </a:lnTo>
                    <a:cubicBezTo>
                      <a:pt x="1598" y="2153"/>
                      <a:pt x="1598" y="2153"/>
                      <a:pt x="1598" y="2153"/>
                    </a:cubicBezTo>
                    <a:cubicBezTo>
                      <a:pt x="1598" y="2153"/>
                      <a:pt x="1598" y="2165"/>
                      <a:pt x="1586" y="2165"/>
                    </a:cubicBezTo>
                    <a:cubicBezTo>
                      <a:pt x="1493" y="2211"/>
                      <a:pt x="1493" y="2211"/>
                      <a:pt x="1493" y="2211"/>
                    </a:cubicBezTo>
                    <a:cubicBezTo>
                      <a:pt x="1482" y="2211"/>
                      <a:pt x="1482" y="2223"/>
                      <a:pt x="1482" y="2223"/>
                    </a:cubicBezTo>
                    <a:cubicBezTo>
                      <a:pt x="1482" y="2280"/>
                      <a:pt x="1482" y="2280"/>
                      <a:pt x="1482" y="2280"/>
                    </a:cubicBezTo>
                    <a:cubicBezTo>
                      <a:pt x="1482" y="2291"/>
                      <a:pt x="1470" y="2303"/>
                      <a:pt x="1459" y="2303"/>
                    </a:cubicBezTo>
                    <a:cubicBezTo>
                      <a:pt x="1436" y="2303"/>
                      <a:pt x="1436" y="2303"/>
                      <a:pt x="1436" y="2303"/>
                    </a:cubicBezTo>
                    <a:cubicBezTo>
                      <a:pt x="1424" y="2303"/>
                      <a:pt x="1424" y="2303"/>
                      <a:pt x="1424" y="2291"/>
                    </a:cubicBezTo>
                    <a:cubicBezTo>
                      <a:pt x="1401" y="2223"/>
                      <a:pt x="1401" y="2223"/>
                      <a:pt x="1401" y="2223"/>
                    </a:cubicBezTo>
                    <a:lnTo>
                      <a:pt x="1401" y="2211"/>
                    </a:lnTo>
                    <a:cubicBezTo>
                      <a:pt x="1401" y="1910"/>
                      <a:pt x="1401" y="1910"/>
                      <a:pt x="1401" y="1910"/>
                    </a:cubicBezTo>
                    <a:cubicBezTo>
                      <a:pt x="1401" y="1899"/>
                      <a:pt x="1389" y="1899"/>
                      <a:pt x="1389" y="1887"/>
                    </a:cubicBezTo>
                    <a:cubicBezTo>
                      <a:pt x="1308" y="1760"/>
                      <a:pt x="1308" y="1760"/>
                      <a:pt x="1308" y="1760"/>
                    </a:cubicBezTo>
                    <a:lnTo>
                      <a:pt x="1308" y="1748"/>
                    </a:lnTo>
                    <a:cubicBezTo>
                      <a:pt x="1354" y="1632"/>
                      <a:pt x="1354" y="1632"/>
                      <a:pt x="1354" y="1632"/>
                    </a:cubicBezTo>
                    <a:cubicBezTo>
                      <a:pt x="1366" y="1621"/>
                      <a:pt x="1354" y="1609"/>
                      <a:pt x="1343" y="1609"/>
                    </a:cubicBezTo>
                    <a:cubicBezTo>
                      <a:pt x="1297" y="1609"/>
                      <a:pt x="1297" y="1609"/>
                      <a:pt x="1297" y="1609"/>
                    </a:cubicBezTo>
                    <a:cubicBezTo>
                      <a:pt x="1285" y="1609"/>
                      <a:pt x="1274" y="1609"/>
                      <a:pt x="1262" y="1598"/>
                    </a:cubicBezTo>
                    <a:cubicBezTo>
                      <a:pt x="1135" y="1517"/>
                      <a:pt x="1135" y="1517"/>
                      <a:pt x="1135" y="1517"/>
                    </a:cubicBezTo>
                    <a:cubicBezTo>
                      <a:pt x="996" y="1436"/>
                      <a:pt x="996" y="1436"/>
                      <a:pt x="996" y="1436"/>
                    </a:cubicBezTo>
                    <a:cubicBezTo>
                      <a:pt x="996" y="1436"/>
                      <a:pt x="984" y="1436"/>
                      <a:pt x="984" y="1424"/>
                    </a:cubicBezTo>
                    <a:cubicBezTo>
                      <a:pt x="984" y="1413"/>
                      <a:pt x="984" y="1413"/>
                      <a:pt x="984" y="1413"/>
                    </a:cubicBezTo>
                    <a:lnTo>
                      <a:pt x="984" y="1401"/>
                    </a:lnTo>
                    <a:cubicBezTo>
                      <a:pt x="938" y="1297"/>
                      <a:pt x="938" y="1297"/>
                      <a:pt x="938" y="1297"/>
                    </a:cubicBezTo>
                    <a:cubicBezTo>
                      <a:pt x="938" y="1297"/>
                      <a:pt x="926" y="1297"/>
                      <a:pt x="915" y="1297"/>
                    </a:cubicBezTo>
                    <a:cubicBezTo>
                      <a:pt x="915" y="1297"/>
                      <a:pt x="903" y="1297"/>
                      <a:pt x="915" y="1308"/>
                    </a:cubicBezTo>
                    <a:cubicBezTo>
                      <a:pt x="938" y="1366"/>
                      <a:pt x="938" y="1366"/>
                      <a:pt x="938" y="1366"/>
                    </a:cubicBezTo>
                    <a:cubicBezTo>
                      <a:pt x="949" y="1378"/>
                      <a:pt x="938" y="1389"/>
                      <a:pt x="926" y="1389"/>
                    </a:cubicBezTo>
                    <a:cubicBezTo>
                      <a:pt x="903" y="1378"/>
                      <a:pt x="903" y="1378"/>
                      <a:pt x="903" y="1378"/>
                    </a:cubicBezTo>
                    <a:cubicBezTo>
                      <a:pt x="868" y="1297"/>
                      <a:pt x="868" y="1297"/>
                      <a:pt x="868" y="1297"/>
                    </a:cubicBezTo>
                    <a:cubicBezTo>
                      <a:pt x="868" y="1297"/>
                      <a:pt x="857" y="1297"/>
                      <a:pt x="857" y="1285"/>
                    </a:cubicBezTo>
                    <a:cubicBezTo>
                      <a:pt x="845" y="1285"/>
                      <a:pt x="845" y="1285"/>
                      <a:pt x="845" y="1285"/>
                    </a:cubicBezTo>
                    <a:lnTo>
                      <a:pt x="833" y="1274"/>
                    </a:lnTo>
                    <a:cubicBezTo>
                      <a:pt x="776" y="1158"/>
                      <a:pt x="776" y="1158"/>
                      <a:pt x="776" y="1158"/>
                    </a:cubicBezTo>
                    <a:cubicBezTo>
                      <a:pt x="776" y="1146"/>
                      <a:pt x="776" y="1146"/>
                      <a:pt x="776" y="1135"/>
                    </a:cubicBezTo>
                    <a:cubicBezTo>
                      <a:pt x="811" y="1007"/>
                      <a:pt x="811" y="1007"/>
                      <a:pt x="811" y="1007"/>
                    </a:cubicBezTo>
                    <a:cubicBezTo>
                      <a:pt x="811" y="996"/>
                      <a:pt x="799" y="972"/>
                      <a:pt x="776" y="972"/>
                    </a:cubicBezTo>
                    <a:cubicBezTo>
                      <a:pt x="683" y="972"/>
                      <a:pt x="683" y="972"/>
                      <a:pt x="683" y="972"/>
                    </a:cubicBezTo>
                    <a:cubicBezTo>
                      <a:pt x="602" y="1111"/>
                      <a:pt x="556" y="1262"/>
                      <a:pt x="556" y="1436"/>
                    </a:cubicBezTo>
                    <a:cubicBezTo>
                      <a:pt x="556" y="1945"/>
                      <a:pt x="972" y="2361"/>
                      <a:pt x="1482" y="2361"/>
                    </a:cubicBezTo>
                    <a:cubicBezTo>
                      <a:pt x="1899" y="2361"/>
                      <a:pt x="2245" y="2084"/>
                      <a:pt x="2361" y="1713"/>
                    </a:cubicBezTo>
                    <a:lnTo>
                      <a:pt x="2200" y="1713"/>
                    </a:lnTo>
                    <a:close/>
                    <a:moveTo>
                      <a:pt x="1424" y="1459"/>
                    </a:moveTo>
                    <a:cubicBezTo>
                      <a:pt x="1424" y="1459"/>
                      <a:pt x="1424" y="1470"/>
                      <a:pt x="1413" y="1470"/>
                    </a:cubicBezTo>
                    <a:cubicBezTo>
                      <a:pt x="1378" y="1470"/>
                      <a:pt x="1378" y="1470"/>
                      <a:pt x="1378" y="1470"/>
                    </a:cubicBezTo>
                    <a:cubicBezTo>
                      <a:pt x="1366" y="1470"/>
                      <a:pt x="1366" y="1459"/>
                      <a:pt x="1354" y="1459"/>
                    </a:cubicBezTo>
                    <a:cubicBezTo>
                      <a:pt x="1320" y="1436"/>
                      <a:pt x="1320" y="1436"/>
                      <a:pt x="1320" y="1436"/>
                    </a:cubicBezTo>
                    <a:cubicBezTo>
                      <a:pt x="1308" y="1436"/>
                      <a:pt x="1308" y="1436"/>
                      <a:pt x="1297" y="1436"/>
                    </a:cubicBezTo>
                    <a:cubicBezTo>
                      <a:pt x="1285" y="1436"/>
                      <a:pt x="1285" y="1436"/>
                      <a:pt x="1285" y="1436"/>
                    </a:cubicBezTo>
                    <a:lnTo>
                      <a:pt x="1285" y="1424"/>
                    </a:lnTo>
                    <a:cubicBezTo>
                      <a:pt x="1285" y="1413"/>
                      <a:pt x="1285" y="1413"/>
                      <a:pt x="1285" y="1413"/>
                    </a:cubicBezTo>
                    <a:cubicBezTo>
                      <a:pt x="1331" y="1413"/>
                      <a:pt x="1331" y="1413"/>
                      <a:pt x="1331" y="1413"/>
                    </a:cubicBezTo>
                    <a:lnTo>
                      <a:pt x="1343" y="1413"/>
                    </a:lnTo>
                    <a:cubicBezTo>
                      <a:pt x="1413" y="1436"/>
                      <a:pt x="1413" y="1436"/>
                      <a:pt x="1413" y="1436"/>
                    </a:cubicBezTo>
                    <a:cubicBezTo>
                      <a:pt x="1424" y="1436"/>
                      <a:pt x="1424" y="1436"/>
                      <a:pt x="1424" y="1447"/>
                    </a:cubicBezTo>
                    <a:lnTo>
                      <a:pt x="1424" y="1459"/>
                    </a:lnTo>
                    <a:close/>
                    <a:moveTo>
                      <a:pt x="2200" y="1204"/>
                    </a:moveTo>
                    <a:cubicBezTo>
                      <a:pt x="2165" y="1204"/>
                      <a:pt x="2130" y="1239"/>
                      <a:pt x="2130" y="1274"/>
                    </a:cubicBezTo>
                    <a:cubicBezTo>
                      <a:pt x="2130" y="1551"/>
                      <a:pt x="2130" y="1551"/>
                      <a:pt x="2130" y="1551"/>
                    </a:cubicBezTo>
                    <a:cubicBezTo>
                      <a:pt x="2130" y="1586"/>
                      <a:pt x="2165" y="1621"/>
                      <a:pt x="2200" y="1621"/>
                    </a:cubicBezTo>
                    <a:cubicBezTo>
                      <a:pt x="2477" y="1621"/>
                      <a:pt x="2477" y="1621"/>
                      <a:pt x="2477" y="1621"/>
                    </a:cubicBezTo>
                    <a:cubicBezTo>
                      <a:pt x="2511" y="1621"/>
                      <a:pt x="2546" y="1586"/>
                      <a:pt x="2546" y="1551"/>
                    </a:cubicBezTo>
                    <a:cubicBezTo>
                      <a:pt x="2546" y="1274"/>
                      <a:pt x="2546" y="1274"/>
                      <a:pt x="2546" y="1274"/>
                    </a:cubicBezTo>
                    <a:cubicBezTo>
                      <a:pt x="2546" y="1239"/>
                      <a:pt x="2511" y="1204"/>
                      <a:pt x="2477" y="1204"/>
                    </a:cubicBezTo>
                    <a:lnTo>
                      <a:pt x="2200" y="1204"/>
                    </a:lnTo>
                    <a:close/>
                    <a:moveTo>
                      <a:pt x="972" y="324"/>
                    </a:moveTo>
                    <a:cubicBezTo>
                      <a:pt x="509" y="324"/>
                      <a:pt x="509" y="324"/>
                      <a:pt x="509" y="324"/>
                    </a:cubicBezTo>
                    <a:cubicBezTo>
                      <a:pt x="509" y="787"/>
                      <a:pt x="509" y="787"/>
                      <a:pt x="509" y="787"/>
                    </a:cubicBezTo>
                    <a:cubicBezTo>
                      <a:pt x="972" y="787"/>
                      <a:pt x="972" y="787"/>
                      <a:pt x="972" y="787"/>
                    </a:cubicBezTo>
                    <a:lnTo>
                      <a:pt x="972" y="324"/>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Rectangle 71"/>
              <p:cNvSpPr/>
              <p:nvPr/>
            </p:nvSpPr>
            <p:spPr bwMode="gray">
              <a:xfrm>
                <a:off x="9403255" y="-1231399"/>
                <a:ext cx="914400" cy="9144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grpSp>
        <p:cxnSp>
          <p:nvCxnSpPr>
            <p:cNvPr id="77" name="Straight Connector 76"/>
            <p:cNvCxnSpPr/>
            <p:nvPr/>
          </p:nvCxnSpPr>
          <p:spPr>
            <a:xfrm>
              <a:off x="5014294" y="3941979"/>
              <a:ext cx="0" cy="903978"/>
            </a:xfrm>
            <a:prstGeom prst="line">
              <a:avLst/>
            </a:prstGeom>
            <a:ln w="6350">
              <a:solidFill>
                <a:schemeClr val="tx1">
                  <a:lumMod val="20000"/>
                  <a:lumOff val="8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316873" y="4948621"/>
            <a:ext cx="1823324" cy="17616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TW" sz="800" b="0" i="0" u="none" strike="noStrike" kern="0" cap="none" spc="0" normalizeH="0" baseline="0" noProof="0" dirty="0" smtClean="0">
                <a:ln>
                  <a:noFill/>
                </a:ln>
                <a:solidFill>
                  <a:srgbClr val="58595B"/>
                </a:solidFill>
                <a:effectLst/>
                <a:uLnTx/>
                <a:uFillTx/>
              </a:rPr>
              <a:t>Personas_Developer-F</a:t>
            </a:r>
            <a:endParaRPr kumimoji="0" lang="en-US" sz="800" b="0" i="0" u="none" strike="noStrike" kern="0" cap="none" spc="0" normalizeH="0" baseline="0" noProof="0" dirty="0" smtClean="0">
              <a:ln>
                <a:noFill/>
              </a:ln>
              <a:solidFill>
                <a:srgbClr val="58595B"/>
              </a:solidFill>
              <a:effectLst/>
              <a:uLnTx/>
              <a:uFillTx/>
            </a:endParaRPr>
          </a:p>
        </p:txBody>
      </p:sp>
      <p:sp>
        <p:nvSpPr>
          <p:cNvPr id="55" name="TextBox 54"/>
          <p:cNvSpPr txBox="1"/>
          <p:nvPr/>
        </p:nvSpPr>
        <p:spPr>
          <a:xfrm>
            <a:off x="2210063" y="4948621"/>
            <a:ext cx="1823324" cy="17616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58595B"/>
                </a:solidFill>
                <a:effectLst/>
                <a:uLnTx/>
                <a:uFillTx/>
              </a:rPr>
              <a:t>Mobile_Application</a:t>
            </a:r>
          </a:p>
        </p:txBody>
      </p:sp>
      <p:sp>
        <p:nvSpPr>
          <p:cNvPr id="56" name="TextBox 55"/>
          <p:cNvSpPr txBox="1"/>
          <p:nvPr/>
        </p:nvSpPr>
        <p:spPr>
          <a:xfrm>
            <a:off x="4103252" y="4948621"/>
            <a:ext cx="1823324" cy="17616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58595B"/>
                </a:solidFill>
                <a:effectLst/>
                <a:uLnTx/>
                <a:uFillTx/>
              </a:rPr>
              <a:t>Business_Big-Data</a:t>
            </a:r>
          </a:p>
        </p:txBody>
      </p:sp>
      <p:pic>
        <p:nvPicPr>
          <p:cNvPr id="13" name="Picture 12"/>
          <p:cNvPicPr>
            <a:picLocks noChangeAspect="1"/>
          </p:cNvPicPr>
          <p:nvPr/>
        </p:nvPicPr>
        <p:blipFill rotWithShape="1">
          <a:blip r:embed="rId14">
            <a:extLst>
              <a:ext uri="{28A0092B-C50C-407E-A947-70E740481C1C}">
                <a14:useLocalDpi xmlns:a14="http://schemas.microsoft.com/office/drawing/2010/main" val="0"/>
              </a:ext>
            </a:extLst>
          </a:blip>
          <a:srcRect l="14850"/>
          <a:stretch/>
        </p:blipFill>
        <p:spPr>
          <a:xfrm>
            <a:off x="537882" y="1946170"/>
            <a:ext cx="913564" cy="603504"/>
          </a:xfrm>
          <a:prstGeom prst="rect">
            <a:avLst/>
          </a:prstGeom>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50092" y="1946170"/>
            <a:ext cx="905256" cy="603504"/>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39791" y="1946170"/>
            <a:ext cx="904250" cy="603504"/>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53994" y="1946170"/>
            <a:ext cx="887151" cy="603504"/>
          </a:xfrm>
          <a:prstGeom prst="rect">
            <a:avLst/>
          </a:prstGeom>
        </p:spPr>
      </p:pic>
      <p:pic>
        <p:nvPicPr>
          <p:cNvPr id="23" name="Picture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42686" y="1946170"/>
            <a:ext cx="924367" cy="603504"/>
          </a:xfrm>
          <a:prstGeom prst="rect">
            <a:avLst/>
          </a:prstGeom>
        </p:spPr>
      </p:pic>
      <p:pic>
        <p:nvPicPr>
          <p:cNvPr id="26" name="Picture 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86400" y="1890946"/>
            <a:ext cx="848412" cy="493776"/>
          </a:xfrm>
          <a:prstGeom prst="rect">
            <a:avLst/>
          </a:prstGeom>
        </p:spPr>
      </p:pic>
      <p:pic>
        <p:nvPicPr>
          <p:cNvPr id="39" name="Picture 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50853" y="1519858"/>
            <a:ext cx="528633" cy="1252728"/>
          </a:xfrm>
          <a:prstGeom prst="rect">
            <a:avLst/>
          </a:prstGeom>
        </p:spPr>
      </p:pic>
      <p:pic>
        <p:nvPicPr>
          <p:cNvPr id="40" name="Picture 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892642" y="1513137"/>
            <a:ext cx="534350" cy="1252728"/>
          </a:xfrm>
          <a:prstGeom prst="rect">
            <a:avLst/>
          </a:prstGeom>
        </p:spPr>
      </p:pic>
      <p:pic>
        <p:nvPicPr>
          <p:cNvPr id="41" name="Picture 4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39177" y="1519381"/>
            <a:ext cx="534350" cy="1252728"/>
          </a:xfrm>
          <a:prstGeom prst="rect">
            <a:avLst/>
          </a:prstGeom>
        </p:spPr>
      </p:pic>
      <p:pic>
        <p:nvPicPr>
          <p:cNvPr id="45" name="Picture 4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816434" y="1516351"/>
            <a:ext cx="526639" cy="1252728"/>
          </a:xfrm>
          <a:prstGeom prst="rect">
            <a:avLst/>
          </a:prstGeom>
        </p:spPr>
      </p:pic>
    </p:spTree>
    <p:extLst>
      <p:ext uri="{BB962C8B-B14F-4D97-AF65-F5344CB8AC3E}">
        <p14:creationId xmlns:p14="http://schemas.microsoft.com/office/powerpoint/2010/main" val="160982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Plan For Your Time Investment</a:t>
            </a:r>
            <a:endParaRPr lang="en-US" dirty="0"/>
          </a:p>
        </p:txBody>
      </p:sp>
      <p:sp>
        <p:nvSpPr>
          <p:cNvPr id="3" name="Content Placeholder 2"/>
          <p:cNvSpPr>
            <a:spLocks noGrp="1"/>
          </p:cNvSpPr>
          <p:nvPr>
            <p:ph idx="13"/>
          </p:nvPr>
        </p:nvSpPr>
        <p:spPr/>
        <p:txBody>
          <a:bodyPr/>
          <a:lstStyle/>
          <a:p>
            <a:r>
              <a:rPr lang="en-US" dirty="0" smtClean="0"/>
              <a:t>Oracle and K-12 Education</a:t>
            </a:r>
            <a:endParaRPr lang="en-US" dirty="0" smtClean="0"/>
          </a:p>
          <a:p>
            <a:r>
              <a:rPr lang="en-US" dirty="0" smtClean="0"/>
              <a:t>GitHub</a:t>
            </a:r>
            <a:endParaRPr lang="en-US" dirty="0" smtClean="0"/>
          </a:p>
          <a:p>
            <a:r>
              <a:rPr lang="en-US" dirty="0" smtClean="0"/>
              <a:t>Version Control in General</a:t>
            </a:r>
            <a:endParaRPr lang="en-US" dirty="0" smtClean="0"/>
          </a:p>
          <a:p>
            <a:r>
              <a:rPr lang="en-US" dirty="0" smtClean="0"/>
              <a:t>Version Control With </a:t>
            </a:r>
            <a:r>
              <a:rPr lang="en-US" dirty="0" err="1" smtClean="0"/>
              <a:t>Git</a:t>
            </a:r>
            <a:endParaRPr lang="en-US" dirty="0" smtClean="0"/>
          </a:p>
          <a:p>
            <a:r>
              <a:rPr lang="en-US" dirty="0" smtClean="0"/>
              <a:t>Questions and Answers</a:t>
            </a:r>
            <a:endParaRPr lang="en-US" dirty="0" smtClean="0"/>
          </a:p>
        </p:txBody>
      </p:sp>
      <p:sp>
        <p:nvSpPr>
          <p:cNvPr id="6" name="Pentagon 5"/>
          <p:cNvSpPr/>
          <p:nvPr/>
        </p:nvSpPr>
        <p:spPr>
          <a:xfrm>
            <a:off x="2186329"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29"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29"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29"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9" name="Pentagon 18"/>
          <p:cNvSpPr/>
          <p:nvPr/>
        </p:nvSpPr>
        <p:spPr>
          <a:xfrm>
            <a:off x="2186329"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4" name="Slide Number Placeholder 3"/>
          <p:cNvSpPr>
            <a:spLocks noGrp="1"/>
          </p:cNvSpPr>
          <p:nvPr>
            <p:ph type="sldNum" sz="quarter" idx="12"/>
          </p:nvPr>
        </p:nvSpPr>
        <p:spPr/>
        <p:txBody>
          <a:bodyPr/>
          <a:lstStyle/>
          <a:p>
            <a:fld id="{C51EAA63-D034-42AE-91FA-B13B9518C7BE}" type="slidenum">
              <a:rPr lang="en-US" smtClean="0"/>
              <a:t>5</a:t>
            </a:fld>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and K-12 Education</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6</a:t>
            </a:fld>
            <a:endParaRPr lang="en-US" dirty="0"/>
          </a:p>
        </p:txBody>
      </p:sp>
    </p:spTree>
    <p:extLst>
      <p:ext uri="{BB962C8B-B14F-4D97-AF65-F5344CB8AC3E}">
        <p14:creationId xmlns:p14="http://schemas.microsoft.com/office/powerpoint/2010/main" val="28263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Oracle Academy advances computer science education globally to drive knowledge, innovation, skills development, and diversity in technology fields.</a:t>
            </a:r>
            <a:endParaRPr lang="en-US" dirty="0" smtClean="0">
              <a:hlinkClick r:id="rId2"/>
            </a:endParaRPr>
          </a:p>
          <a:p>
            <a:r>
              <a:rPr lang="en-US" dirty="0" smtClean="0"/>
              <a:t>Delivers </a:t>
            </a:r>
            <a:r>
              <a:rPr lang="en-US" dirty="0"/>
              <a:t>a complete portfolio of computer science learning resources to educational institutions. </a:t>
            </a:r>
            <a:endParaRPr lang="en-US" dirty="0" smtClean="0"/>
          </a:p>
          <a:p>
            <a:r>
              <a:rPr lang="en-US" dirty="0"/>
              <a:t>https://</a:t>
            </a:r>
            <a:r>
              <a:rPr lang="en-US" dirty="0" err="1"/>
              <a:t>academy.oracle.com</a:t>
            </a:r>
            <a:r>
              <a:rPr lang="en-US" dirty="0"/>
              <a:t>/</a:t>
            </a:r>
            <a:r>
              <a:rPr lang="en-US" dirty="0" err="1"/>
              <a:t>en</a:t>
            </a:r>
            <a:r>
              <a:rPr lang="en-US" dirty="0"/>
              <a:t>/about-</a:t>
            </a:r>
            <a:r>
              <a:rPr lang="en-US" dirty="0" err="1"/>
              <a:t>mission.html</a:t>
            </a:r>
            <a:endParaRPr lang="en-US" dirty="0" smtClean="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1913" y="2082800"/>
            <a:ext cx="5080000" cy="3302000"/>
          </a:xfrm>
        </p:spPr>
      </p:pic>
      <p:sp>
        <p:nvSpPr>
          <p:cNvPr id="4" name="Slide Number Placeholder 3"/>
          <p:cNvSpPr>
            <a:spLocks noGrp="1"/>
          </p:cNvSpPr>
          <p:nvPr>
            <p:ph type="sldNum" sz="quarter" idx="12"/>
          </p:nvPr>
        </p:nvSpPr>
        <p:spPr/>
        <p:txBody>
          <a:bodyPr/>
          <a:lstStyle/>
          <a:p>
            <a:fld id="{C51EAA63-D034-42AE-91FA-B13B9518C7BE}" type="slidenum">
              <a:rPr lang="uk-UA" smtClean="0"/>
              <a:t>7</a:t>
            </a:fld>
            <a:endParaRPr lang="uk-UA"/>
          </a:p>
        </p:txBody>
      </p:sp>
      <p:sp>
        <p:nvSpPr>
          <p:cNvPr id="2" name="Title 1"/>
          <p:cNvSpPr>
            <a:spLocks noGrp="1"/>
          </p:cNvSpPr>
          <p:nvPr>
            <p:ph type="title"/>
          </p:nvPr>
        </p:nvSpPr>
        <p:spPr/>
        <p:txBody>
          <a:bodyPr/>
          <a:lstStyle/>
          <a:p>
            <a:r>
              <a:rPr lang="en-US" dirty="0" smtClean="0"/>
              <a:t>Oracle Academy</a:t>
            </a:r>
            <a:endParaRPr lang="en-US" dirty="0"/>
          </a:p>
        </p:txBody>
      </p:sp>
    </p:spTree>
    <p:extLst>
      <p:ext uri="{BB962C8B-B14F-4D97-AF65-F5344CB8AC3E}">
        <p14:creationId xmlns:p14="http://schemas.microsoft.com/office/powerpoint/2010/main" val="9766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l="15492" r="15492"/>
          <a:stretch>
            <a:fillRect/>
          </a:stretch>
        </p:blipFill>
        <p:spPr/>
      </p:pic>
      <p:sp>
        <p:nvSpPr>
          <p:cNvPr id="3" name="Text Placeholder 2"/>
          <p:cNvSpPr>
            <a:spLocks noGrp="1"/>
          </p:cNvSpPr>
          <p:nvPr>
            <p:ph type="body" sz="half" idx="2"/>
          </p:nvPr>
        </p:nvSpPr>
        <p:spPr/>
        <p:txBody>
          <a:bodyPr/>
          <a:lstStyle/>
          <a:p>
            <a:r>
              <a:rPr lang="en-US" sz="2800" dirty="0">
                <a:hlinkClick r:id="rId4"/>
              </a:rPr>
              <a:t>http://</a:t>
            </a:r>
            <a:r>
              <a:rPr lang="en-US" sz="2800" dirty="0" smtClean="0">
                <a:hlinkClick r:id="rId4"/>
              </a:rPr>
              <a:t>bit.ly/oracle_sxswedu</a:t>
            </a:r>
            <a:endParaRPr lang="en-US" sz="2800" dirty="0" smtClean="0"/>
          </a:p>
          <a:p>
            <a:r>
              <a:rPr lang="en-US" sz="2800" dirty="0" smtClean="0"/>
              <a:t>Three Myths about Computer Science Education</a:t>
            </a:r>
          </a:p>
          <a:p>
            <a:pPr marL="457200" indent="-457200">
              <a:buFont typeface="Arial" charset="0"/>
              <a:buChar char="•"/>
            </a:pPr>
            <a:r>
              <a:rPr lang="en-US" sz="2800" dirty="0" smtClean="0"/>
              <a:t>CS is just for rich kids on white collar job paths</a:t>
            </a:r>
          </a:p>
          <a:p>
            <a:pPr marL="457200" indent="-457200">
              <a:buFont typeface="Arial" charset="0"/>
              <a:buChar char="•"/>
            </a:pPr>
            <a:r>
              <a:rPr lang="en-US" sz="2800" dirty="0" smtClean="0"/>
              <a:t>Technology is everywhere, so CS education is available to everyone already</a:t>
            </a:r>
          </a:p>
          <a:p>
            <a:pPr marL="457200" indent="-457200">
              <a:buFont typeface="Arial" charset="0"/>
              <a:buChar char="•"/>
            </a:pPr>
            <a:r>
              <a:rPr lang="en-US" sz="2800" dirty="0" smtClean="0"/>
              <a:t>You need to be a CS expert to teach it effectively</a:t>
            </a:r>
          </a:p>
          <a:p>
            <a:endParaRPr lang="en-US" sz="2800" dirty="0"/>
          </a:p>
        </p:txBody>
      </p:sp>
      <p:sp>
        <p:nvSpPr>
          <p:cNvPr id="4" name="Slide Number Placeholder 3"/>
          <p:cNvSpPr>
            <a:spLocks noGrp="1"/>
          </p:cNvSpPr>
          <p:nvPr>
            <p:ph type="sldNum" sz="quarter" idx="12"/>
          </p:nvPr>
        </p:nvSpPr>
        <p:spPr/>
        <p:txBody>
          <a:bodyPr/>
          <a:lstStyle/>
          <a:p>
            <a:fld id="{C51EAA63-D034-42AE-91FA-B13B9518C7BE}" type="slidenum">
              <a:rPr lang="uk-UA" smtClean="0"/>
              <a:t>8</a:t>
            </a:fld>
            <a:endParaRPr lang="uk-UA"/>
          </a:p>
        </p:txBody>
      </p:sp>
      <p:sp>
        <p:nvSpPr>
          <p:cNvPr id="5" name="Title 4"/>
          <p:cNvSpPr>
            <a:spLocks noGrp="1"/>
          </p:cNvSpPr>
          <p:nvPr>
            <p:ph type="title"/>
          </p:nvPr>
        </p:nvSpPr>
        <p:spPr/>
        <p:txBody>
          <a:bodyPr/>
          <a:lstStyle/>
          <a:p>
            <a:r>
              <a:rPr lang="en-US" b="1" dirty="0"/>
              <a:t>Alison </a:t>
            </a:r>
            <a:r>
              <a:rPr lang="en-US" b="1" dirty="0" err="1"/>
              <a:t>Derbenwick</a:t>
            </a:r>
            <a:r>
              <a:rPr lang="en-US" b="1" dirty="0"/>
              <a:t> Miller</a:t>
            </a:r>
            <a:br>
              <a:rPr lang="en-US" b="1" dirty="0"/>
            </a:br>
            <a:r>
              <a:rPr lang="en-US" b="1" dirty="0" smtClean="0"/>
              <a:t>VP of Oracle Academy</a:t>
            </a:r>
            <a:endParaRPr lang="en-US" dirty="0"/>
          </a:p>
        </p:txBody>
      </p:sp>
      <p:sp>
        <p:nvSpPr>
          <p:cNvPr id="6" name="AutoShape 2" descr="https://people.us.oracle.com/pls/oracle/apex_util.get_blob_file?a=8000&amp;s=14029063560005&amp;p=110&amp;d=5251527430788554321&amp;i=5251526820909554319&amp;p_pk1=44691178741418248623050453738404485216&amp;p_pk2=&amp;p_ck=fZ02bP2kbgIZx_KZnUxCfqnj98vT6W_WyYPe0yXg8LehlhD1l48ZP2XdXkKGcf3e3Inqyem3Fl8pYhdF68W1q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36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a:t>
            </a:fld>
            <a:endParaRPr lang="en-US" dirty="0"/>
          </a:p>
        </p:txBody>
      </p:sp>
    </p:spTree>
    <p:extLst>
      <p:ext uri="{BB962C8B-B14F-4D97-AF65-F5344CB8AC3E}">
        <p14:creationId xmlns:p14="http://schemas.microsoft.com/office/powerpoint/2010/main" val="6777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63</TotalTime>
  <Words>4947</Words>
  <Application>Microsoft Macintosh PowerPoint</Application>
  <PresentationFormat>Custom</PresentationFormat>
  <Paragraphs>620</Paragraphs>
  <Slides>44</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Calibri</vt:lpstr>
      <vt:lpstr>新細明體</vt:lpstr>
      <vt:lpstr>Arial</vt:lpstr>
      <vt:lpstr>Oracle_Master_16x9_2017</vt:lpstr>
      <vt:lpstr>PowerPoint Presentation</vt:lpstr>
      <vt:lpstr>Seminole County Teach-In 2017</vt:lpstr>
      <vt:lpstr>PowerPoint Presentation</vt:lpstr>
      <vt:lpstr>Speaker Qualifications</vt:lpstr>
      <vt:lpstr>My Plan For Your Time Investment</vt:lpstr>
      <vt:lpstr>Oracle and K-12 Education</vt:lpstr>
      <vt:lpstr>Oracle Academy</vt:lpstr>
      <vt:lpstr>Alison Derbenwick Miller VP of Oracle Academy</vt:lpstr>
      <vt:lpstr>GitHub</vt:lpstr>
      <vt:lpstr>Introducing GitHub</vt:lpstr>
      <vt:lpstr>GitHub Points</vt:lpstr>
      <vt:lpstr>Git Points</vt:lpstr>
      <vt:lpstr>GitHub Extras</vt:lpstr>
      <vt:lpstr>Section Header without Picture</vt:lpstr>
      <vt:lpstr>Oracle Brand Photo Collection</vt:lpstr>
      <vt:lpstr>Announcement Layout</vt:lpstr>
      <vt:lpstr>“Type customer or partner quote surrounded by quotation marks.”</vt:lpstr>
      <vt:lpstr>“Type customer or partner quote surrounded by quotation marks.”</vt:lpstr>
      <vt:lpstr>Title and Content Layout Line 1 Title and Content Layout Line 2</vt:lpstr>
      <vt:lpstr>Title, Subtitle, and Content Layout</vt:lpstr>
      <vt:lpstr>Title-Only Layout</vt:lpstr>
      <vt:lpstr>Title and Subtitle Layout</vt:lpstr>
      <vt:lpstr>Two Content Layout</vt:lpstr>
      <vt:lpstr>Three Content Layout</vt:lpstr>
      <vt:lpstr>Four Content Layout</vt:lpstr>
      <vt:lpstr>Quadrant for Infographics Layout</vt:lpstr>
      <vt:lpstr>90%</vt:lpstr>
      <vt:lpstr>Picture with Caption Layout</vt:lpstr>
      <vt:lpstr>Two Pictures with Captions Layout</vt:lpstr>
      <vt:lpstr>Three Pictures with Captions Layout</vt:lpstr>
      <vt:lpstr>90%</vt:lpstr>
      <vt:lpstr>iOS Smartphone and Tablet:  Horizontal Layout</vt:lpstr>
      <vt:lpstr>iOS Smartphone and Tablet: Vertical Layout</vt:lpstr>
      <vt:lpstr>Android Smartphone and Tablet:  Horizontal Layout</vt:lpstr>
      <vt:lpstr>Android Smartphone and Tablet: Vertical Layout</vt:lpstr>
      <vt:lpstr>PowerPoint Presentation</vt:lpstr>
      <vt:lpstr>PowerPoint Presentation</vt:lpstr>
      <vt:lpstr>PowerPoint Presentation</vt:lpstr>
      <vt:lpstr>Oracle Color Palette</vt:lpstr>
      <vt:lpstr>Theme Colors</vt:lpstr>
      <vt:lpstr>Graphic Shapes: Premade sample shapes to copy and paste for greater ease of use</vt:lpstr>
      <vt:lpstr>Text and Background Contrast</vt:lpstr>
      <vt:lpstr>Additional Resources</vt:lpstr>
      <vt:lpstr>Additional Resources</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Ed Burns</dc:creator>
  <cp:keywords/>
  <dc:description/>
  <cp:lastModifiedBy>Ed Burns</cp:lastModifiedBy>
  <cp:revision>15</cp:revision>
  <cp:lastPrinted>2014-07-16T02:22:57Z</cp:lastPrinted>
  <dcterms:created xsi:type="dcterms:W3CDTF">2017-11-11T23:52:54Z</dcterms:created>
  <dcterms:modified xsi:type="dcterms:W3CDTF">2017-11-12T00:56:25Z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